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56" r:id="rId3"/>
    <p:sldId id="265" r:id="rId4"/>
    <p:sldId id="271" r:id="rId5"/>
    <p:sldId id="272" r:id="rId6"/>
    <p:sldId id="273" r:id="rId7"/>
    <p:sldId id="274" r:id="rId8"/>
    <p:sldId id="270" r:id="rId9"/>
    <p:sldId id="275" r:id="rId10"/>
    <p:sldId id="276" r:id="rId11"/>
    <p:sldId id="277" r:id="rId12"/>
    <p:sldId id="278" r:id="rId13"/>
    <p:sldId id="279" r:id="rId14"/>
    <p:sldId id="281" r:id="rId15"/>
    <p:sldId id="282" r:id="rId16"/>
    <p:sldId id="284" r:id="rId17"/>
    <p:sldId id="283" r:id="rId18"/>
    <p:sldId id="286" r:id="rId19"/>
    <p:sldId id="285" r:id="rId20"/>
    <p:sldId id="28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203B"/>
    <a:srgbClr val="6C7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ru-RU" smtClean="0"/>
              <a:t>03.07.2024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ru-RU" smtClean="0"/>
              <a:t>03.07.2024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992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132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274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832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295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202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705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1113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019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71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002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5537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817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8706C7-F2C3-48B6-8A22-C484D800B5D4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93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F41D5-ACE3-48CB-9189-2827B55FC811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7753A-FC21-4AA4-980C-719662C5D986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382DE-ED67-4F0D-8171-A238DCFDB78F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19C4-4902-413E-AF82-FBB560235750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3C4E-5F49-4A9A-AB41-43E06B0ABDBD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E9F56-1A67-4D7E-8F16-455F4C1CA661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84C1E-5848-4233-8B59-96B2D4BD9D13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871CA-D8F6-4883-8D91-3E9636F6AF8A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D849A-A378-4597-9DEC-2C73C604C70E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D2E5-E83F-48CE-BD89-E9C05E98C4B9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5BBBAA0-84A0-44E9-BFF6-217A52EE633F}" type="datetime1">
              <a:rPr lang="ru-RU" smtClean="0"/>
              <a:t>03.07.2024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ru-RU"/>
              <a:t>Расповяд-паказ «Ужо недалечка чырвонае яечка» Шылава А.С., Мурашка Н.У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7dach.ru/Tangeya/so-svetlym-hristovym-voskresenem_2-222325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8801.IOTSsv1e6WGh2d5ziG5b506imWCVhGU0DhVRnAMx7ZOK7Bqjj0psy7HXjnFNLZZHhpHd0LACcMhm70fgTiDfqw.491eea7979910ecb22060ae89d92a47e81045607&amp;uuid=&amp;state=tid_Wvm4RM28ca_MiO4Ne9osTPtpHS9wicjEF5X7fRziVPIHCd9FyQ,,&amp;data=UlNrNmk5WktYejY4cHFySjRXSWhXTWFXdG8xZkJxRFR1Nk9MTl84bTRKWElENTkyRFB6dTVGTjVWdlZMQ2VHRTd2emIwYWMzWEQwV2ZmaVZ4VjV4TGVaMEhEQ1lvSnhSaVg4aTFQby1JVzV1YXNXdGFKOEUtMlBwQUtvNmpJbHBOS3UyRHNRT0RVcUZqZzlwMEJzMWxUaUEyV0lFN0doRA,,&amp;sign=af26327bd8a17fac45590cbafacc7fa7&amp;keyno=0&amp;b64e=2&amp;l10n=ru" TargetMode="External"/><Relationship Id="rId13" Type="http://schemas.openxmlformats.org/officeDocument/2006/relationships/hyperlink" Target="https://zakroiteduet.ru/4841.php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yandex.by/clck/jsredir?from=yandex.by;images/search;images;;&amp;text=&amp;etext=8801.qHUcbrjT1iZQc98mhAsmJlrTLGNDUKftaK1H5gtAi8N7_oSmY5GZp2Q2fpOFhvvJpGlauTMFwbwxjgzcof6_Iw.6db59cf43722ac295a2d10fb655c30332fc2f76d&amp;uuid=&amp;state=tid_Wvm4RM28ca_MiO4Ne9osTPtpHS9wicjEF5X7fRziVPIHCd9FyQ,,&amp;data=UlNrNmk5WktYejY4cHFySjRXSWhXSG1CVzBneFQ5cGs2RXpKSmVWS09DSjBOcDNibm8yY0xMRzZfTVBtNnpjRkZuUkRBaGM4QlpGMTNoOTV6bzFPZXRuZUMxSU5FTjhlSG9jcEZpNk5KekdlVHlqaXlaSnYyQSws&amp;sign=bfcca82e86cc3217c656a9349bb5ac6d&amp;keyno=0&amp;b64e=2&amp;l10n=ru" TargetMode="External"/><Relationship Id="rId12" Type="http://schemas.openxmlformats.org/officeDocument/2006/relationships/hyperlink" Target="http://yandex.by/clck/jsredir?from=yandex.by;images/search;images;;&amp;text=&amp;etext=8799.w-_AZ5hiMCOCMqZ8i9OUmf4CPjDyQ6cItNB8kHUA1F2betIaMYlgN74lSEuVfbimM94opOpHK9R2YDFp_YTtqg.ac487fbc7af39593c2ca2a697c83d3d4be791f3b&amp;uuid=&amp;state=tid_Wvm4RM28ca_MiO4Ne9osTPtpHS9wicjEF5X7fRziVPIHCd9FyQ,,&amp;data=UlNrNmk5WktYejY4cHFySjRXSWhXQmF5eFEyZGRyb3NmcGM0Mjk0R2hiNXVIS1dobHZYNTdyWWZFZGU4c1lnN19CS2tmLTMwNDkyUTZZQTNoZzVyOTRCZXhqRTVmWUd5aFpuVWY5d3llYVRUUjlpdlBCQnN4UnJDWDhvM01UR1ZESXVwR1NxMEhObDZXQV9feG5CWmRZQVlXVkFfaTJrS2IyRzh5aXhhVGF1YWsxSXpiSm9NTlEsLA,,&amp;sign=855737808610314b0120ae861238f537&amp;keyno=0&amp;b64e=2&amp;l10n=ru" TargetMode="External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regnum.ru/pictures/2169631/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8801.CePNUTbey6lKxD8SqISCPeCn4UP42alspQAYLq2ENzWCPTZ1GWFhB415xnC75eaEmWn6dBImbNeAVYsvW0oJMQ.c814fff0dc5c734043fc56bb8c0dfcdd43e61671&amp;uuid=&amp;state=tid_Wvm4RM28ca_MiO4Ne9osTPtpHS9wicjEF5X7fRziVPIHCd9FyQ,,&amp;data=UlNrNmk5WktYejY4cHFySjRXSWhXSG1CVzBneFQ5cGttZnVzdk1aZVJPbzhMTG9kLUdOTGhYaWswVmlKaGNxWkdIMlM2V051RU1KRFdrcG1WTXl0S251eC1rOEFpQ2wyaTRpRmJOR0F6S2tKMEFTN3pPUkV4USws&amp;sign=f67bb8e72c072f5018145b2fee1c2121&amp;keyno=0&amp;b64e=2&amp;l10n=ru" TargetMode="External"/><Relationship Id="rId11" Type="http://schemas.openxmlformats.org/officeDocument/2006/relationships/hyperlink" Target="http://yandex.by/clck/jsredir?from=yandex.by;images/search;images;;&amp;text=&amp;etext=8801.XX4qzNzGJleJjsqfqhjUmmnNz9m7PPqb1IcZ5_jd26SJ8ZO-ie3Gh5kq9uVLwB-QjWHuMtsH8wMysPHf7oCUaPdRT-9SgOmTFq-j8gRFGQk.4ad521278179954e685db34a133d8b90e4fb2311&amp;uuid=&amp;state=tid_Wvm4RM28ca_MiO4Ne9osTPtpHS9wicjEF5X7fRziVPIHCd9FyQ,,&amp;data=UlNrNmk5WktYejY4cHFySjRXSWhXUEF6N2MwT1VrMXl1OTNYXzZwdy13MktpejAwdzRLdmNQb3VKNFRIenBSTVBic29EbTlpdzFLTGdQWGJjaHQyek52cF9Mdm5vcG1HZmMzWF9BVUpxOW53eTR6TGtZZmhMUTFrUV9wbDZZMU1icEJFLXJudEMwS09pRVRtWmZEdnRmT3hkX1FRN283TDFiNU1PemtId1JpNlh2OUMwTXpQX3d3WlVEdVh4WHZuX0xXV2FsLVlpM2hVQmlabEFxZ2M1dyws&amp;sign=61272e0775202b007c79b0eeb5df169b&amp;keyno=0&amp;b64e=2&amp;l10n=ru" TargetMode="External"/><Relationship Id="rId5" Type="http://schemas.openxmlformats.org/officeDocument/2006/relationships/hyperlink" Target="http://yandex.by/clck/jsredir?from=yandex.by;images/search;images;;&amp;text=&amp;etext=8801.yB4Nn93Lr60V6KwCSotKXnsm86vFbBX20G_YC9fXZVeHvCsNLm-E798tlRuvluMZHPIWrdkR1EJAnzCoG8hkhgL9wSQC9OjO-a2jZM-l8NE.c019c7d3342c5528cfb3a0b66247c7781de69a65&amp;uuid=&amp;state=tid_Wvm4RM28ca_MiO4Ne9osTPtpHS9wicjEF5X7fRziVPIHCd9FyQ,,&amp;data=UlNrNmk5WktYejY4cHFySjRXSWhXQkpNNUNHWjB3S1FyQkJWeXhRYllmOUk0ZW8yLTdaakVTRWs0ZHVFQXZ6cmd3YWJjVHEzVk1NYnlXUnFRbURmYUZubEVtX3VHQ2p6N085UkdZY1BrTm1NaWRoTTBLQXhEUHpyVWFRU2UzVG5YR2FnSzlzSGRRSmZhOThOTDdJT3ozV09DMVpBTV8xaVFJQXMwY0paeV90Y2EyN2U5VkxhMkloNFZaUlhPTkFVMHZpR2MxdHVxd0prd1MydzYtc2FYcUFNcU5HQklRQUdVYjZmcGJEMnplTTZIZmF4bGZoOU4wWW1oSnliOWNVTmpLa2ZZeFFnd1cxNUlOTjBkZWphMHhhMk9GU216R2hh&amp;sign=fa1ede7ec084b9e453340c072985dec7&amp;keyno=0&amp;b64e=2&amp;l10n=ru" TargetMode="External"/><Relationship Id="rId15" Type="http://schemas.openxmlformats.org/officeDocument/2006/relationships/hyperlink" Target="https://vk.com/@prosti7x70-pashalnye-rasskazy-vika-s-bezymyanki" TargetMode="External"/><Relationship Id="rId10" Type="http://schemas.openxmlformats.org/officeDocument/2006/relationships/hyperlink" Target="https://infourok.ru/prezentaciya-k-folklornomu-prazdniku-svetlaya-pasha-860817.html" TargetMode="External"/><Relationship Id="rId4" Type="http://schemas.openxmlformats.org/officeDocument/2006/relationships/hyperlink" Target="http://www.babyblog.ru/" TargetMode="External"/><Relationship Id="rId9" Type="http://schemas.openxmlformats.org/officeDocument/2006/relationships/hyperlink" Target="http://yandex.by/clck/jsredir?from=yandex.by;images/search;images;;&amp;text=&amp;etext=8801.vshAKj8CdzWnoe4vksBiv0yd6iV4emjYPBlszKfXAQ9rP7C4jE5cHTsGidmqfMnHxh9AA05KFqKi2c62FnU_RraLmBCSOORXtbfHD-Seo5E.ba84bd070ec40188ea4c662c692414da99a8f5d3&amp;uuid=&amp;state=tid_Wvm4RM28ca_MiO4Ne9osTPtpHS9wicjEF5X7fRziVPIHCd9FyQ,,&amp;data=UlNrNmk5WktYejY4cHFySjRXSWhXTWRwNjROVUR3SGZ4d0ZxNlBTblBJdUdvRnZUTTVoTXdhMUZlTFpfOXBMQXBsYnJxbU9rT3hiSWJEdDNWNHFXWEdkYlNtR08zZTlvQmFKcUNrOWRnUVRsWXlLRlFsN2dUWnFYOTFRNU1iUkdLc0pwanFpaUJYb0tWOGRxWTNEVTRwUUxlaWNqWVFreg,,&amp;sign=1d1d43af0f662f2e66e41e746adc6d77&amp;keyno=0&amp;b64e=2&amp;l10n=ru" TargetMode="External"/><Relationship Id="rId14" Type="http://schemas.openxmlformats.org/officeDocument/2006/relationships/hyperlink" Target="https://art.biblioclub.ru/picture_73193_osvyaschenie_kuliche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http://yandex.by/clck/jsredir?from=yandex.by;images/search;images;;&amp;text=&amp;etext=8803.rC3LmwgaP_ocp-d4MnLLIo7MMf0S6mYBMCp1lDplA6VX2LXp_oulE_Mz-zWLDtJtF04SVu0AGUyI1JArFHtMKQ.320f0d1c8b033c8d6f303c11c5b134d6b836e94d&amp;uuid=&amp;state=tid_Wvm4RM28ca_MiO4Ne9osTPtpHS9wicjEF5X7fRziVPIHCd9FyQ,,&amp;data=UlNrNmk5WktYejY4cHFySjRXSWhXQVdRdzJqeHhrcU15SXhqY0taQko0dGRNOWFrTWd6UExsQUlWSllTajRRcnhUWTdtWTQzMUR5MGYxRmdDUE9NRUdIZVdSb1ZSdW1aVWV6WWxrR2NERXdJNzY3NjdQa21VUSws&amp;sign=d85008c8c77bb975166aeefcb7a6e3ae&amp;keyno=0&amp;b64e=2&amp;l10n=r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804200" y="2001187"/>
            <a:ext cx="7879976" cy="1966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Ужо недалечка чырвонае яечка!»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4407" y="4094019"/>
            <a:ext cx="41424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Расповяд – паказ</a:t>
            </a:r>
            <a:endParaRPr lang="ru-RU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Нижний колонтитул 16"/>
          <p:cNvSpPr txBox="1">
            <a:spLocks/>
          </p:cNvSpPr>
          <p:nvPr/>
        </p:nvSpPr>
        <p:spPr>
          <a:xfrm>
            <a:off x="4949190" y="5306112"/>
            <a:ext cx="6986057" cy="106068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 </a:t>
            </a:r>
            <a:r>
              <a:rPr lang="be-BY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9" r="7175" b="3672"/>
          <a:stretch/>
        </p:blipFill>
        <p:spPr>
          <a:xfrm>
            <a:off x="0" y="-1"/>
            <a:ext cx="4949190" cy="68580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97064" y="6235927"/>
            <a:ext cx="61427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7dach.ru</a:t>
            </a:r>
            <a:endParaRPr lang="ru-RU" sz="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298260" y="664614"/>
            <a:ext cx="1636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357282" y="600411"/>
            <a:ext cx="5477435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Гульн</a:t>
            </a:r>
            <a:r>
              <a:rPr lang="en-US" sz="6000" b="1" dirty="0" err="1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904" y="1791444"/>
            <a:ext cx="4502425" cy="382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564" y="1792054"/>
            <a:ext cx="4374378" cy="3816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429333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043216" y="875794"/>
            <a:ext cx="7823199" cy="881365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Адкажыце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пытанн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38" y="902027"/>
            <a:ext cx="855132" cy="855132"/>
          </a:xfrm>
          <a:prstGeom prst="rect">
            <a:avLst/>
          </a:prstGeom>
        </p:spPr>
      </p:pic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564778" y="2114301"/>
            <a:ext cx="8430135" cy="3008265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e-BY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 такое Крашенка?</a:t>
            </a:r>
            <a:endParaRPr lang="be-BY" sz="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такое </a:t>
            </a:r>
            <a:r>
              <a:rPr lang="ru-RU" sz="40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Пісанка</a:t>
            </a: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be-BY" sz="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be-BY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 азначае слова «Вялiкдзень»? 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азначае</a:t>
            </a:r>
            <a:r>
              <a:rPr lang="ru-RU" sz="40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слова «Пасха»?</a:t>
            </a:r>
            <a:endParaRPr lang="be-BY" sz="40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9516385" y="2978243"/>
            <a:ext cx="20275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e-BY" altLang="ru-RU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Крашенка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7" r="29456" b="13986"/>
          <a:stretch>
            <a:fillRect/>
          </a:stretch>
        </p:blipFill>
        <p:spPr bwMode="auto">
          <a:xfrm>
            <a:off x="9862829" y="3233635"/>
            <a:ext cx="1712843" cy="245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9660835" y="5611468"/>
            <a:ext cx="17386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en-US" alt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altLang="ru-RU" sz="2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санка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843" y="706836"/>
            <a:ext cx="1808829" cy="2324599"/>
          </a:xfrm>
          <a:prstGeom prst="rect">
            <a:avLst/>
          </a:prstGeom>
        </p:spPr>
      </p:pic>
      <p:sp>
        <p:nvSpPr>
          <p:cNvPr id="16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77762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245473" y="2468513"/>
            <a:ext cx="3602568" cy="2332587"/>
            <a:chOff x="8414005" y="3998957"/>
            <a:chExt cx="2759114" cy="1557207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8414005" y="400681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8811504" y="400838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9207426" y="399895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9604925" y="400995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9999275" y="399896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10396774" y="400053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10792696" y="400053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8432860" y="440274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8830359" y="440431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9226281" y="4394883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9623780" y="440587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10018130" y="439488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10415629" y="439645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10811551" y="4396456"/>
              <a:ext cx="360000" cy="3600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8434428" y="479081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8831927" y="480180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9227849" y="479238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9625348" y="479394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10019698" y="478295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10417197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10813119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8442286" y="519459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8839785" y="5196164"/>
              <a:ext cx="360000" cy="3600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44" name="Скругленный прямоугольник 43"/>
            <p:cNvSpPr/>
            <p:nvPr/>
          </p:nvSpPr>
          <p:spPr>
            <a:xfrm>
              <a:off x="9239151" y="5190414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9646655" y="5191982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787882" y="680537"/>
            <a:ext cx="3870880" cy="7380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5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«Радаўнiца»</a:t>
            </a:r>
            <a:endParaRPr lang="ru-RU" sz="5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4837" y="1633159"/>
            <a:ext cx="3679212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Радунiца</a:t>
            </a:r>
          </a:p>
          <a:p>
            <a:endParaRPr lang="be-BY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Радаўнiцкiя </a:t>
            </a:r>
          </a:p>
          <a:p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Дзяды</a:t>
            </a:r>
          </a:p>
          <a:p>
            <a:endParaRPr lang="be-BY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Наўскi </a:t>
            </a:r>
          </a:p>
          <a:p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Вялiкдзень</a:t>
            </a:r>
            <a:endParaRPr lang="ru-RU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45472" y="805466"/>
            <a:ext cx="38266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Пасха + 9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дзён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6758485" y="1863681"/>
            <a:ext cx="3056889" cy="565141"/>
            <a:chOff x="8831927" y="4784526"/>
            <a:chExt cx="2341192" cy="377281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8831927" y="4801807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9227849" y="4792380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Скругленный прямоугольник 51"/>
            <p:cNvSpPr/>
            <p:nvPr/>
          </p:nvSpPr>
          <p:spPr>
            <a:xfrm>
              <a:off x="9625348" y="479394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Скругленный прямоугольник 52"/>
            <p:cNvSpPr/>
            <p:nvPr/>
          </p:nvSpPr>
          <p:spPr>
            <a:xfrm>
              <a:off x="10019698" y="4791678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Скругленный прямоугольник 53"/>
            <p:cNvSpPr/>
            <p:nvPr/>
          </p:nvSpPr>
          <p:spPr>
            <a:xfrm>
              <a:off x="10417197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10813119" y="4784526"/>
              <a:ext cx="360000" cy="360000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0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10094305" y="2484548"/>
            <a:ext cx="1151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Пасха</a:t>
            </a:r>
          </a:p>
        </p:txBody>
      </p:sp>
      <p:cxnSp>
        <p:nvCxnSpPr>
          <p:cNvPr id="57" name="Прямая со стрелкой 56"/>
          <p:cNvCxnSpPr/>
          <p:nvPr/>
        </p:nvCxnSpPr>
        <p:spPr>
          <a:xfrm flipH="1">
            <a:off x="9996367" y="3039130"/>
            <a:ext cx="673641" cy="203339"/>
          </a:xfrm>
          <a:prstGeom prst="straightConnector1">
            <a:avLst/>
          </a:prstGeom>
          <a:ln w="38100">
            <a:solidFill>
              <a:srgbClr val="8220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337211" y="5391290"/>
            <a:ext cx="1816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Рада</a:t>
            </a:r>
            <a:r>
              <a:rPr lang="be-BY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flipV="1">
            <a:off x="6308399" y="4899576"/>
            <a:ext cx="715731" cy="491802"/>
          </a:xfrm>
          <a:prstGeom prst="straightConnector1">
            <a:avLst/>
          </a:prstGeom>
          <a:ln w="38100">
            <a:solidFill>
              <a:srgbClr val="82203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428969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  <p:bldP spid="56" grpId="0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Заголовок 1"/>
          <p:cNvSpPr txBox="1">
            <a:spLocks/>
          </p:cNvSpPr>
          <p:nvPr/>
        </p:nvSpPr>
        <p:spPr>
          <a:xfrm>
            <a:off x="4178221" y="752094"/>
            <a:ext cx="5460710" cy="9829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«Радаўнiца»</a:t>
            </a:r>
            <a:endParaRPr lang="ru-RU" sz="6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20"/>
          <a:stretch/>
        </p:blipFill>
        <p:spPr>
          <a:xfrm>
            <a:off x="1011891" y="1164385"/>
            <a:ext cx="4225814" cy="4762195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25103" y="2435705"/>
            <a:ext cx="3628536" cy="3490875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296466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7" r="11137"/>
          <a:stretch>
            <a:fillRect/>
          </a:stretch>
        </p:blipFill>
        <p:spPr>
          <a:xfrm>
            <a:off x="150811" y="658530"/>
            <a:ext cx="6249989" cy="5324989"/>
          </a:xfrm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6816607" y="1318138"/>
            <a:ext cx="5222993" cy="2508427"/>
          </a:xfrm>
        </p:spPr>
        <p:txBody>
          <a:bodyPr>
            <a:noAutofit/>
          </a:bodyPr>
          <a:lstStyle/>
          <a:p>
            <a:r>
              <a:rPr lang="be-BY" sz="4000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Нашы продкi верылi, </a:t>
            </a:r>
            <a:br>
              <a:rPr lang="be-BY" sz="4000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000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 душы памерлых </a:t>
            </a:r>
            <a:br>
              <a:rPr lang="be-BY" sz="4000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000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гэты дзень чуюць iх</a:t>
            </a:r>
            <a:endParaRPr lang="ru-RU" sz="4000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42778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5675587" y="617729"/>
            <a:ext cx="6294437" cy="5487987"/>
          </a:xfrm>
        </p:spPr>
      </p:pic>
      <p:sp>
        <p:nvSpPr>
          <p:cNvPr id="20" name="TextBox 19"/>
          <p:cNvSpPr txBox="1"/>
          <p:nvPr/>
        </p:nvSpPr>
        <p:spPr>
          <a:xfrm>
            <a:off x="1124056" y="1774494"/>
            <a:ext cx="388946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 Радаўнiцу </a:t>
            </a:r>
          </a:p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абеду пашуць,</a:t>
            </a:r>
          </a:p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 абедзе плачуць, </a:t>
            </a:r>
          </a:p>
          <a:p>
            <a:r>
              <a:rPr lang="be-BY" sz="3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 вечару скачуць»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8106"/>
            <a:ext cx="2248113" cy="2847610"/>
          </a:xfrm>
          <a:prstGeom prst="rect">
            <a:avLst/>
          </a:prstGeom>
        </p:spPr>
      </p:pic>
      <p:sp>
        <p:nvSpPr>
          <p:cNvPr id="23" name="Заголовок 1"/>
          <p:cNvSpPr txBox="1">
            <a:spLocks noGrp="1"/>
          </p:cNvSpPr>
          <p:nvPr>
            <p:ph type="title"/>
          </p:nvPr>
        </p:nvSpPr>
        <p:spPr>
          <a:xfrm>
            <a:off x="817699" y="829237"/>
            <a:ext cx="3870880" cy="73805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5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«Радаўнiца»</a:t>
            </a:r>
            <a:endParaRPr lang="ru-RU" sz="5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200226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67588" y="633222"/>
            <a:ext cx="29514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Праект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661100" y="1767757"/>
            <a:ext cx="9976898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e-BY" sz="5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«Традыцыі святкавання Пасхі </a:t>
            </a:r>
          </a:p>
          <a:p>
            <a:pPr algn="ctr"/>
            <a:r>
              <a:rPr lang="be-BY" sz="5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ў нашай сям'і»</a:t>
            </a:r>
            <a:endParaRPr lang="ru-RU" sz="5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92" y="2976449"/>
            <a:ext cx="4131163" cy="3010585"/>
          </a:xfrm>
          <a:prstGeom prst="rect">
            <a:avLst/>
          </a:prstGeom>
        </p:spPr>
      </p:pic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39458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229626" y="940591"/>
            <a:ext cx="8911687" cy="106479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63" y="940591"/>
            <a:ext cx="4640102" cy="5047003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5923722" y="2126973"/>
            <a:ext cx="2136913" cy="129208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287904" y="2211741"/>
            <a:ext cx="331353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e-BY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Што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be-BY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спадабалася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be-BY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ці запомнілася</a:t>
            </a:r>
            <a:endParaRPr lang="ru-RU" sz="32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23722" y="4026301"/>
            <a:ext cx="2136913" cy="129208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198204" y="4158823"/>
            <a:ext cx="36694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Ш</a:t>
            </a: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 вам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хацелася б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be-BY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змяніць</a:t>
            </a:r>
            <a:endParaRPr lang="ru-RU" sz="3200" dirty="0"/>
          </a:p>
        </p:txBody>
      </p:sp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114740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6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922745" y="566727"/>
            <a:ext cx="8911687" cy="2086893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3118631" y="3236640"/>
            <a:ext cx="6016405" cy="7048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5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5000" b="1" i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5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051" y="4252446"/>
            <a:ext cx="7032291" cy="1606716"/>
          </a:xfrm>
          <a:prstGeom prst="rect">
            <a:avLst/>
          </a:prstGeom>
        </p:spPr>
      </p:pic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83698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922745" y="566728"/>
            <a:ext cx="8911687" cy="769014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D42D042-E310-4556-85D2-0CA4A3AC02C8}"/>
              </a:ext>
            </a:extLst>
          </p:cNvPr>
          <p:cNvSpPr/>
          <p:nvPr/>
        </p:nvSpPr>
        <p:spPr>
          <a:xfrm>
            <a:off x="4988136" y="2180924"/>
            <a:ext cx="2099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www.babyblog.ru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0125E4-EE97-4BEA-8D18-9C410D545FB3}"/>
              </a:ext>
            </a:extLst>
          </p:cNvPr>
          <p:cNvSpPr/>
          <p:nvPr/>
        </p:nvSpPr>
        <p:spPr>
          <a:xfrm>
            <a:off x="2106706" y="1568785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pinterest.ru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5495D6A-0F9C-4B38-9823-F8678D420C10}"/>
              </a:ext>
            </a:extLst>
          </p:cNvPr>
          <p:cNvSpPr/>
          <p:nvPr/>
        </p:nvSpPr>
        <p:spPr>
          <a:xfrm>
            <a:off x="2106706" y="2145257"/>
            <a:ext cx="1633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pngindir.com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B5C99C0-308F-472E-BD30-391651AD1B9B}"/>
              </a:ext>
            </a:extLst>
          </p:cNvPr>
          <p:cNvSpPr/>
          <p:nvPr/>
        </p:nvSpPr>
        <p:spPr>
          <a:xfrm>
            <a:off x="2106706" y="2755674"/>
            <a:ext cx="1398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pngfly.com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33ED8E1-7C95-462E-BC1A-3CA546875A08}"/>
              </a:ext>
            </a:extLst>
          </p:cNvPr>
          <p:cNvSpPr/>
          <p:nvPr/>
        </p:nvSpPr>
        <p:spPr>
          <a:xfrm>
            <a:off x="4981330" y="1314801"/>
            <a:ext cx="2330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dirty="0">
              <a:solidFill>
                <a:srgbClr val="88CACA"/>
              </a:solidFill>
              <a:latin typeface="Helvetica" panose="020B0604020202020204" pitchFamily="34" charset="0"/>
              <a:hlinkClick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k-chemu-snitza.ru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166D11-2D96-47DD-B296-074FC0AFDE40}"/>
              </a:ext>
            </a:extLst>
          </p:cNvPr>
          <p:cNvSpPr/>
          <p:nvPr/>
        </p:nvSpPr>
        <p:spPr>
          <a:xfrm>
            <a:off x="4994836" y="2755674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yandex.ru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16EA2FC-EECE-4CD5-8AA3-61A95928AE82}"/>
              </a:ext>
            </a:extLst>
          </p:cNvPr>
          <p:cNvSpPr/>
          <p:nvPr/>
        </p:nvSpPr>
        <p:spPr>
          <a:xfrm>
            <a:off x="8136718" y="1245604"/>
            <a:ext cx="1706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endParaRPr lang="en-US" dirty="0">
              <a:solidFill>
                <a:srgbClr val="88CACA"/>
              </a:solidFill>
              <a:latin typeface="Helvetica" panose="020B0604020202020204" pitchFamily="34" charset="0"/>
              <a:hlinkClick r:id="rId10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infourok.ru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FAFABD34-ED9D-4BBE-8A08-3CDAA87F73C4}"/>
              </a:ext>
            </a:extLst>
          </p:cNvPr>
          <p:cNvSpPr/>
          <p:nvPr/>
        </p:nvSpPr>
        <p:spPr>
          <a:xfrm>
            <a:off x="8136718" y="2145257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liveexpert.ru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07E87AF-4A17-4AD1-B227-C7A0420C6F34}"/>
              </a:ext>
            </a:extLst>
          </p:cNvPr>
          <p:cNvSpPr/>
          <p:nvPr/>
        </p:nvSpPr>
        <p:spPr>
          <a:xfrm>
            <a:off x="8044968" y="2767911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madeheart.com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BCCD853-A2A0-49B0-AEF5-06B2F07B29AC}"/>
              </a:ext>
            </a:extLst>
          </p:cNvPr>
          <p:cNvSpPr/>
          <p:nvPr/>
        </p:nvSpPr>
        <p:spPr>
          <a:xfrm>
            <a:off x="2130149" y="3278015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zakroiteduet.ru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6D4C189-5265-47CB-81F8-7811541F2952}"/>
              </a:ext>
            </a:extLst>
          </p:cNvPr>
          <p:cNvSpPr/>
          <p:nvPr/>
        </p:nvSpPr>
        <p:spPr>
          <a:xfrm>
            <a:off x="4994836" y="3321278"/>
            <a:ext cx="1928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art.biblioclub.ru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1730EFB-2D05-4C08-895D-B7F00EA83C02}"/>
              </a:ext>
            </a:extLst>
          </p:cNvPr>
          <p:cNvSpPr/>
          <p:nvPr/>
        </p:nvSpPr>
        <p:spPr>
          <a:xfrm>
            <a:off x="8136718" y="3323583"/>
            <a:ext cx="979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vk.com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4BCC1D8-4D84-4571-AF3E-4F6D10C35A5D}"/>
              </a:ext>
            </a:extLst>
          </p:cNvPr>
          <p:cNvSpPr/>
          <p:nvPr/>
        </p:nvSpPr>
        <p:spPr>
          <a:xfrm>
            <a:off x="4994836" y="3886882"/>
            <a:ext cx="132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Helvetica" panose="020B0604020202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regnum.ru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2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55322" y="769072"/>
            <a:ext cx="9601196" cy="1303867"/>
          </a:xfrm>
        </p:spPr>
        <p:txBody>
          <a:bodyPr>
            <a:normAutofit/>
          </a:bodyPr>
          <a:lstStyle/>
          <a:p>
            <a:pPr algn="just"/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be-BY" sz="4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расказаць пра традыцыйн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b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народнае свята «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</a:t>
            </a:r>
            <a:r>
              <a:rPr lang="en-US" sz="4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6"/>
          <p:cNvSpPr txBox="1"/>
          <p:nvPr/>
        </p:nvSpPr>
        <p:spPr>
          <a:xfrm>
            <a:off x="483872" y="2445942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" name="Объект 2"/>
          <p:cNvSpPr>
            <a:spLocks noGrp="1"/>
          </p:cNvSpPr>
          <p:nvPr/>
        </p:nvSpPr>
        <p:spPr>
          <a:xfrm>
            <a:off x="2552387" y="2606808"/>
            <a:ext cx="9003343" cy="2753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be-BY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пачына</a:t>
            </a:r>
            <a:r>
              <a:rPr lang="be-B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ўся Вял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r>
              <a:rPr lang="be-B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be-B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рыхтаваліся да Вял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кадня</a:t>
            </a:r>
            <a:r>
              <a:rPr lang="be-B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пазнаёмiцца з традыцыяй святкавання    Вял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кадня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08308" y="677539"/>
            <a:ext cx="7431740" cy="960226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Вялiкдзень  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71" y="1447651"/>
            <a:ext cx="3467136" cy="35014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838" y="2178994"/>
            <a:ext cx="2475061" cy="247506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86310" y="1379207"/>
            <a:ext cx="423325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сакав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endParaRPr lang="be-BY" sz="4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159251" y="4949094"/>
            <a:ext cx="10240269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e-BY" sz="5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Вялiкадне  Вялiчка</a:t>
            </a:r>
            <a:r>
              <a:rPr lang="ru-RU" sz="5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e-BY" sz="5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Пасха</a:t>
            </a:r>
            <a:endParaRPr lang="ru-RU" sz="5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244734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08308" y="677539"/>
            <a:ext cx="7431740" cy="960226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Вялiкдзень  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5" r="20642"/>
          <a:stretch/>
        </p:blipFill>
        <p:spPr>
          <a:xfrm>
            <a:off x="5819406" y="1960172"/>
            <a:ext cx="3091071" cy="3473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82" y="1764050"/>
            <a:ext cx="2358839" cy="366930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814477" y="2160618"/>
            <a:ext cx="3281523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Катал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e-BY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памiж 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e-BY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сакавiка i 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e-BY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красавiка</a:t>
            </a:r>
            <a:endParaRPr lang="be-BY" sz="3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17396" y="2194932"/>
            <a:ext cx="3528196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Правасла</a:t>
            </a:r>
            <a:r>
              <a:rPr lang="be-BY" sz="3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3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ныя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e-BY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памiж 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e-BY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красавiка i </a:t>
            </a:r>
            <a:endParaRPr lang="en-US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e-BY" sz="3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мая</a:t>
            </a:r>
            <a:endParaRPr lang="be-BY" sz="3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0528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61899" y="5376112"/>
            <a:ext cx="69281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freepng.ru</a:t>
            </a:r>
            <a:endParaRPr lang="ru-RU" sz="8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393042" y="756316"/>
            <a:ext cx="7431740" cy="960226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Вербн</a:t>
            </a:r>
            <a:r>
              <a:rPr lang="en-US" sz="6000" b="1" dirty="0" err="1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7" t="1790" r="-707" b="-1790"/>
          <a:stretch/>
        </p:blipFill>
        <p:spPr>
          <a:xfrm>
            <a:off x="0" y="654320"/>
            <a:ext cx="6152322" cy="48396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302" y="1776281"/>
            <a:ext cx="3156007" cy="434852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35870" y="1930281"/>
            <a:ext cx="4714593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e-BY" sz="3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я б’ю, вярба б’е, </a:t>
            </a:r>
          </a:p>
          <a:p>
            <a:r>
              <a:rPr lang="be-BY" sz="3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тыдзень – Вялiкдзень.</a:t>
            </a:r>
            <a:endParaRPr lang="ru-RU" sz="3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Будзь здароў, як вада, </a:t>
            </a:r>
          </a:p>
          <a:p>
            <a:r>
              <a:rPr lang="be-BY" sz="3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расцi, як вярба!</a:t>
            </a:r>
            <a:endParaRPr lang="ru-RU" sz="3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e-BY" sz="3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Будзь здароў на ўвесь год!</a:t>
            </a:r>
            <a:endParaRPr lang="ru-RU" sz="3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8790">
            <a:off x="7301947" y="3598398"/>
            <a:ext cx="2576054" cy="2633300"/>
          </a:xfrm>
          <a:prstGeom prst="rect">
            <a:avLst/>
          </a:prstGeom>
        </p:spPr>
      </p:pic>
      <p:sp>
        <p:nvSpPr>
          <p:cNvPr id="20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45975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1" r="17621"/>
          <a:stretch/>
        </p:blipFill>
        <p:spPr>
          <a:xfrm>
            <a:off x="413010" y="683388"/>
            <a:ext cx="3920451" cy="526843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441965" y="3572435"/>
            <a:ext cx="352647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прыбiралi дом</a:t>
            </a:r>
            <a:endParaRPr lang="ru-RU" sz="4000" b="1" dirty="0" err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4658060" y="752094"/>
            <a:ext cx="6741460" cy="1366108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4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Вялiкадня рыхтавалiся старана</a:t>
            </a:r>
            <a:r>
              <a:rPr lang="ru-RU" sz="4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60495" y="2243323"/>
            <a:ext cx="5146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чысты панядзелак;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чысты аўторак;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60495" y="4516991"/>
            <a:ext cx="5146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e-BY" sz="4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чыстую сераду;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41965" y="5311448"/>
            <a:ext cx="4737194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мыл</a:t>
            </a:r>
            <a:r>
              <a:rPr lang="en-US" sz="40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ўсё драўлянае</a:t>
            </a:r>
            <a:endParaRPr lang="ru-RU" sz="4000" b="1" dirty="0" err="1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09233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0" r="10870"/>
          <a:stretch>
            <a:fillRect/>
          </a:stretch>
        </p:blipFill>
        <p:spPr>
          <a:xfrm>
            <a:off x="150811" y="506104"/>
            <a:ext cx="6553758" cy="5583800"/>
          </a:xfrm>
        </p:spPr>
      </p:pic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669" y="2054515"/>
            <a:ext cx="4078323" cy="4078323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7372069" y="761241"/>
            <a:ext cx="3993067" cy="1805781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Чысты </a:t>
            </a:r>
          </a:p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чацвер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26295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7372069" y="761241"/>
            <a:ext cx="3993067" cy="1805781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Чысты </a:t>
            </a:r>
          </a:p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чацвер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" r="1223"/>
          <a:stretch>
            <a:fillRect/>
          </a:stretch>
        </p:blipFill>
        <p:spPr>
          <a:xfrm>
            <a:off x="5508590" y="607486"/>
            <a:ext cx="6531010" cy="5518306"/>
          </a:xfr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626249" y="721270"/>
            <a:ext cx="4256092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Субота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0"/>
          <a:stretch/>
        </p:blipFill>
        <p:spPr>
          <a:xfrm>
            <a:off x="808795" y="1843585"/>
            <a:ext cx="3690282" cy="3928751"/>
          </a:xfrm>
          <a:prstGeom prst="rect">
            <a:avLst/>
          </a:prstGeom>
        </p:spPr>
      </p:pic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65205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4" t="92355" r="3062" b="2929"/>
          <a:stretch/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399520" y="6105906"/>
            <a:ext cx="640080" cy="237744"/>
          </a:xfrm>
        </p:spPr>
        <p:txBody>
          <a:bodyPr/>
          <a:lstStyle/>
          <a:p>
            <a:fld id="{FC749032-2A07-4AE8-BA90-74324CAE0C87}" type="slidenum">
              <a:rPr lang="ru-RU" sz="1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357282" y="600411"/>
            <a:ext cx="5477435" cy="915395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e-BY" sz="6000" b="1" dirty="0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Вял</a:t>
            </a:r>
            <a:r>
              <a:rPr lang="en-US" sz="6000" b="1" dirty="0" err="1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err="1">
                <a:solidFill>
                  <a:srgbClr val="8220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кдзень</a:t>
            </a:r>
            <a:endParaRPr lang="ru-RU" sz="6000" b="1" dirty="0">
              <a:solidFill>
                <a:srgbClr val="8220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530" y="1894575"/>
            <a:ext cx="3823322" cy="3604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" r="9947"/>
          <a:stretch/>
        </p:blipFill>
        <p:spPr>
          <a:xfrm>
            <a:off x="906404" y="1906847"/>
            <a:ext cx="4642324" cy="3677508"/>
          </a:xfrm>
          <a:prstGeom prst="rect">
            <a:avLst/>
          </a:prstGeom>
        </p:spPr>
      </p:pic>
      <p:sp>
        <p:nvSpPr>
          <p:cNvPr id="11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0" y="6105906"/>
            <a:ext cx="7159752" cy="237744"/>
          </a:xfrm>
        </p:spPr>
        <p:txBody>
          <a:bodyPr/>
          <a:lstStyle/>
          <a:p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Расповяд-паказ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«Ужо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недалечка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чырвонае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яечка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Мурашка Н.У,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 </a:t>
            </a:r>
          </a:p>
        </p:txBody>
      </p:sp>
    </p:spTree>
    <p:extLst>
      <p:ext uri="{BB962C8B-B14F-4D97-AF65-F5344CB8AC3E}">
        <p14:creationId xmlns:p14="http://schemas.microsoft.com/office/powerpoint/2010/main" val="381867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_Design_Yellow_TP102900996" id="{5A6D7BCA-C9CF-452E-858B-1538BAA282ED}" vid="{365F969C-3B7F-41AB-85B2-7C40E7D6CF2F}"/>
    </a:ext>
  </a:extLst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желтой полосой (широкоэкранная)</Template>
  <TotalTime>0</TotalTime>
  <Words>686</Words>
  <Application>Microsoft Office PowerPoint</Application>
  <PresentationFormat>Широкоэкранный</PresentationFormat>
  <Paragraphs>156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Book Antiqua</vt:lpstr>
      <vt:lpstr>Helvetica</vt:lpstr>
      <vt:lpstr>Times New Roman</vt:lpstr>
      <vt:lpstr>Wingdings</vt:lpstr>
      <vt:lpstr>Wingdings 3</vt:lpstr>
      <vt:lpstr>Banded Design Yellow 16x9</vt:lpstr>
      <vt:lpstr>Презентация PowerPoint</vt:lpstr>
      <vt:lpstr>Мэта – расказаць пра традыцыйнае                   народнае свята «Вялiкдзень»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Адкажыце на пытаннi:</vt:lpstr>
      <vt:lpstr>«Радаўнiца»</vt:lpstr>
      <vt:lpstr>Презентация PowerPoint</vt:lpstr>
      <vt:lpstr>Нашы продкi верылi,  што душы памерлых  у гэты дзень чуюць iх</vt:lpstr>
      <vt:lpstr>«Радаўнiца»</vt:lpstr>
      <vt:lpstr>Презентация PowerPoint</vt:lpstr>
      <vt:lpstr>Презентация PowerPoint</vt:lpstr>
      <vt:lpstr>Дзякую за актыўны ўдзел  і сумесную працу </vt:lpstr>
      <vt:lpstr>Спіс выкарыстаных крыніц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2020-01-31T11:32:57Z</dcterms:created>
  <dcterms:modified xsi:type="dcterms:W3CDTF">2024-07-03T09:48:28Z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