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4291" r:id="rId1"/>
  </p:sldMasterIdLst>
  <p:notesMasterIdLst>
    <p:notesMasterId r:id="rId23"/>
  </p:notes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EEC9"/>
    <a:srgbClr val="C442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8FBEC7-17CF-4BB6-8FBB-B9694BB70FFF}" type="datetimeFigureOut">
              <a:rPr lang="ru-RU" smtClean="0"/>
              <a:t>27.06.2024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AC7D30-A781-4410-9C7B-38A7308E0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259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AC7D30-A781-4410-9C7B-38A7308E0CD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039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445A-1A61-451E-84C1-4A576F4F8E23}" type="datetime1">
              <a:rPr lang="en-US" smtClean="0"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Тэматычная класная гадзіна «Добры вечар таму, хто ў гэтым даму !» Шылава А.С., Мурашка Н.У.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6414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19A76-9A70-4177-B57F-179C11C4DB85}" type="datetime1">
              <a:rPr lang="en-US" smtClean="0"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Тэматычная класная гадзіна «Добры вечар таму, хто ў гэтым даму !» Шылава А.С., Мурашка Н.У.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903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1755C-7B1B-41A6-909F-DDE3B8B629BF}" type="datetime1">
              <a:rPr lang="en-US" smtClean="0"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Тэматычная класная гадзіна «Добры вечар таму, хто ў гэтым даму !» Шылава А.С., Мурашка Н.У.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014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36B7C-5A6D-4BD7-BCB2-E464100F2D84}" type="datetime1">
              <a:rPr lang="en-US" smtClean="0"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Тэматычная класная гадзіна «Добры вечар таму, хто ў гэтым даму !» Шылава А.С., Мурашка Н.У.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629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020B1-B6ED-44F9-A34B-E07652618F25}" type="datetime1">
              <a:rPr lang="en-US" smtClean="0"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Тэматычная класная гадзіна «Добры вечар таму, хто ў гэтым даму !» Шылава А.С., Мурашка Н.У.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8711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ADBC7-FF76-4657-B511-C4EE8007F1E4}" type="datetime1">
              <a:rPr lang="en-US" smtClean="0"/>
              <a:t>6/27/2024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Тэматычная класная гадзіна «Добры вечар таму, хто ў гэтым даму !» Шылава А.С., Мурашка Н.У.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639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027D3-2F3F-40C1-847B-6A09093629FD}" type="datetime1">
              <a:rPr lang="en-US" smtClean="0"/>
              <a:t>6/27/2024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Тэматычная класная гадзіна «Добры вечар таму, хто ў гэтым даму !» Шылава А.С., Мурашка Н.У.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33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4615E-1E9C-4CA6-9CF2-E1A08C457FB2}" type="datetime1">
              <a:rPr lang="en-US" smtClean="0"/>
              <a:t>6/27/2024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Тэматычная класная гадзіна «Добры вечар таму, хто ў гэтым даму !» Шылава А.С., Мурашка Н.У.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337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470D6-F978-4FD3-945D-8AA5793753BF}" type="datetime1">
              <a:rPr lang="en-US" smtClean="0"/>
              <a:t>6/27/2024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ru-RU"/>
              <a:t>Тэматычная класная гадзіна «Добры вечар таму, хто ў гэтым даму !» Шылава А.С., Мурашка Н.У.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686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75EE8E4-2C54-4A01-BD3A-B572434BCAB4}" type="datetime1">
              <a:rPr lang="en-US" smtClean="0"/>
              <a:t>6/27/2024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Тэматычная класная гадзіна «Добры вечар таму, хто ў гэтым даму !» Шылава А.С., Мурашка Н.У.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023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4EDCA-D607-40A5-A81E-A586A16FC0CC}" type="datetime1">
              <a:rPr lang="en-US" smtClean="0"/>
              <a:t>6/27/2024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Тэматычная класная гадзіна «Добры вечар таму, хто ў гэтым даму !» Шылава А.С., Мурашка Н.У.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591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F7D2BE9-51A0-4B89-97DF-E775A7713B77}" type="datetime1">
              <a:rPr lang="en-US" smtClean="0"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Тэматычная класная гадзіна «Добры вечар таму, хто ў гэтым даму !» Шылава А.С., Мурашка Н.У.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2329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92" r:id="rId1"/>
    <p:sldLayoutId id="2147484293" r:id="rId2"/>
    <p:sldLayoutId id="2147484294" r:id="rId3"/>
    <p:sldLayoutId id="2147484295" r:id="rId4"/>
    <p:sldLayoutId id="2147484296" r:id="rId5"/>
    <p:sldLayoutId id="2147484297" r:id="rId6"/>
    <p:sldLayoutId id="2147484298" r:id="rId7"/>
    <p:sldLayoutId id="2147484299" r:id="rId8"/>
    <p:sldLayoutId id="2147484300" r:id="rId9"/>
    <p:sldLayoutId id="2147484301" r:id="rId10"/>
    <p:sldLayoutId id="2147484302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hyperlink" Target="http://yandex.by/clck/jsredir?from=yandex.by;images/search;images;;&amp;text=&amp;etext=6375.4uqnAo2PgnnN21txJaN0LwzuZSuqIi9QK2EjwVr3mBkdlrs4dct7UkRfzTnetvsHUzYD3GcgX0jkWTwC5a0XBw.dc09982ee53f4fc59a52de2ddb69f60411de00bc&amp;uuid=&amp;state=tid_Wvm4RM28ca_MiO4Ne9osTPtpHS9wicjEF5X7fRziVPIHCd9FyQ,,&amp;data=UlNrNmk5WktYejR0eWJFYk1LdmtxZ2pNc0JHbWdZamEyQWxpYVNyMGlLY25xT1lRcWZFSGctMzhwTkRzOC00R2FOUXV6NFRpOC1fX0ZjNEVtSUxxWi1KcDZGeHVoTmtRNmxWUXgtSGZFZWNuMjVCRU9ObFZqcWFONzZMcTA1cVJabkVOZ2kzdEUyQlZmay03cjlXdmFNWEJZem9oeEJSWG1QalJlbnRKazVMWFJLZWYyVkxkblEsLA,,&amp;sign=39d7674fbc859e9e4f77c418a133d253&amp;keyno=0&amp;b64e=2&amp;l10n=ru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yandex.by/clck/jsredir?from=yandex.by;images/search;images;;&amp;text=&amp;etext=6327.zqJTb6LPqj-pd0IH1oOOlGv-QMAWcs61HvidgQXnjQhmAEOps7j7JK83g8WDbj_H24XPo_idGYZ7zUujws9LrSSGuE28EZ2bAV8-tbHypOs.a14edff383ac1b95916ad87b559f48b55c1e9021&amp;uuid=&amp;state=tid_Wvm4RM28ca_MiO4Ne9osTPtpHS9wicjEF5X7fRziVPIHCd9FyQ,,&amp;data=UlNrNmk5WktYejY4cHFySjRXSWhXTWRwNjROVUR3SGZPRm5VMUZhY0JIamNNd29BX2VEc3ZmUnNJYXVod2hCaVF3a2Y3dTBGZ3kxQzh4UExBMmx6endmc1dTZkFvTDdjTjJ2SjFLVExfQ2ROVEx1OGhKc1M3cjI4cjRqd21Ud3c5MkxYZHRRemlSMnhLaUtKZGt6eFNzRXFxQVhtQ2ZEeA,,&amp;sign=564d04852b6f3a07f38e741368f0c3a6&amp;keyno=0&amp;b64e=2&amp;l10n=ru" TargetMode="External"/><Relationship Id="rId3" Type="http://schemas.openxmlformats.org/officeDocument/2006/relationships/hyperlink" Target="http://yandex.by/clck/jsredir?from=yandex.by;images/search;images;;&amp;text=&amp;etext=6375.4uqnAo2PgnnN21txJaN0LwzuZSuqIi9QK2EjwVr3mBkdlrs4dct7UkRfzTnetvsHUzYD3GcgX0jkWTwC5a0XBw.dc09982ee53f4fc59a52de2ddb69f60411de00bc&amp;uuid=&amp;state=tid_Wvm4RM28ca_MiO4Ne9osTPtpHS9wicjEF5X7fRziVPIHCd9FyQ,,&amp;data=UlNrNmk5WktYejR0eWJFYk1LdmtxZ2pNc0JHbWdZamEyQWxpYVNyMGlLY25xT1lRcWZFSGctMzhwTkRzOC00R2FOUXV6NFRpOC1fX0ZjNEVtSUxxWi1KcDZGeHVoTmtRNmxWUXgtSGZFZWNuMjVCRU9ObFZqcWFONzZMcTA1cVJabkVOZ2kzdEUyQlZmay03cjlXdmFNWEJZem9oeEJSWG1QalJlbnRKazVMWFJLZWYyVkxkblEsLA,,&amp;sign=39d7674fbc859e9e4f77c418a133d253&amp;keyno=0&amp;b64e=2&amp;l10n=ru" TargetMode="External"/><Relationship Id="rId7" Type="http://schemas.openxmlformats.org/officeDocument/2006/relationships/hyperlink" Target="http://yandex.by/clck/jsredir?from=yandex.by;images/search;images;;&amp;text=&amp;etext=6327.svM9WLWJ2pQUdZvHAOKWK72ixx7un86sYh3kywmgdXA.ea5597fc983575a7e8ff60b2f0036ba2e7e578c5&amp;uuid=&amp;state=tid_Wvm4RM35w_KF6_gYfMtmgS4f5d81OW-g6ZRMBJsI3GF_Hm08bQ,,&amp;data=UlNrNmk5WktYejY4cHFySjRXSWhXQmx0LU5CSVNPX05OM3lFUmZVU1NhOElEbk5NOGx2bGZZNk9SYTJEQ3dQejFHYnNlLWFzU2ZLM3BaWkdEWXctOEl4SDZiWElyRkJvSnllS2RaRWgyOWxTSGpTME55VHIxR3VCNnZ2RVBScFUwUTBabGpXemlBeEhKTnVDMVYzRjlVUU5KTTY5b0Y3Mg,,&amp;sign=469606b448b619895516bbc23b7d4a32&amp;keyno=0&amp;b64e=2&amp;l10n=ru" TargetMode="External"/><Relationship Id="rId12" Type="http://schemas.openxmlformats.org/officeDocument/2006/relationships/hyperlink" Target="http://yandex.by/clck/jsredir?from=yandex.by;images/search;images;;&amp;text=&amp;etext=6327._zgJkGBHzug7kiEU4p1sX_SsgGvvdy9vjec_sg4RgeOjWKVq9EcxseVDShOBx1KNeAqfy91XiTEkJUz8vow4_sqFxrtkepjw5RQg5_WySB0.3066648113466c5028ed46f2cb0f16f95f6b7428&amp;uuid=&amp;state=tid_Wvm4RM28ca_MiO4Ne9osTPtpHS9wicjEF5X7fRziVPIHCd9FyQ,,&amp;data=UlNrNmk5WktYejY4cHFySjRXSWhXQkpNNUNHWjB3S1FyQkJWeXhRYllmOWFjcUt1Y1kyVlRMcnlsRUZUSkFZbkRfdTZhM2puMmdwWWk1aTJlUGx6UDNVUm1nUFVDajhTWnlMcUtGUFpkbVZkNmNwREtVYm5rdV9rcGNjZWJNcGl1VmZZeFFsUmZTdyw,&amp;sign=c1be7a95a228df38d81756199739b3aa&amp;keyno=0&amp;b64e=2&amp;l10n=ru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yandex.by/clck/jsredir?from=yandex.by;images/search;images;;&amp;text=&amp;etext=6327.zqJTb6LPqj-pd0IH1oOOlGv-QMAWcs61HvidgQXnjQhmAEOps7j7JK83g8WDbj_H24XPo_idGYZ7zUujws9LrSSGuE28EZ2bAV8-tbHypOs.a14edff383ac1b95916ad87b559f48b55c1e9021&amp;uuid=&amp;state=tid_Wvm4RM28ca_MiO4Ne9osTPtpHS9wicjEF5X7fRziVPIHCd9FyQ,,&amp;data=UlNrNmk5WktYejY4cHFySjRXSWhXRmxSSjZDZ0FuNWJNYm5WUDZVRExDMnFXcU1MMjB4LTBURmtGdXh4bi1zMlFzaTlkbExyczlaM2FEQzY2cUhCWjNhdThvTVU0RzFoTW1RQVZodnZMUV9vZlZZbzBqYzhRUUVWVVd2VndVSVJMMmZTMENBWjdtbkhLSDl3VE1JWTJURURLcVVoenN2NmQ4Z0x6Q2Zhb09TdTE1dlZUclNxX01kSi1oNUF1WE9Ld1ZDaTJ1eU1UeDAs&amp;sign=37b29da12b7f429ce420c00e026f338e&amp;keyno=0&amp;b64e=2&amp;l10n=ru" TargetMode="External"/><Relationship Id="rId11" Type="http://schemas.openxmlformats.org/officeDocument/2006/relationships/hyperlink" Target="http://yandex.by/clck/jsredir?from=yandex.by;images/search;images;;&amp;text=&amp;etext=6327.3GBa6bykWDDPpgG5sMVqI1Iow1p6VjQXFl2hMrYnFjRycf97Uytlyq9sqcdPGsD2A6_Dj8u7k4e3c5QpzoGNJjRytS1D19W2uufZeUNdxyY.42f8d02a879d7965d071042dd427620b577b2e54&amp;uuid=&amp;state=tid_Wvm4RM28ca_MiO4Ne9osTPtpHS9wicjEF5X7fRziVPIHCd9FyQ,,&amp;data=UlNrNmk5WktYejY4cHFySjRXSWhXSlhPOGhnQjRONUptTjV6NFZ6dUMwTkozcGdTUGxCODZleGZvS2pmYWh5OTRDblNXSE9RNndzOG9JZkx5QWlDRDNMaU4wT0tBeUZKOXFaSThjTlpDS2gyeGoyai03Ti13MC16LXZQV0xjMC12STJJWjd2TF9RUSw,&amp;sign=7499facef097462e8bb8bcdac122f8fa&amp;keyno=0&amp;b64e=2&amp;l10n=ru" TargetMode="External"/><Relationship Id="rId5" Type="http://schemas.openxmlformats.org/officeDocument/2006/relationships/hyperlink" Target="http://yandex.by/clck/jsredir?from=yandex.by;images/search;images;;&amp;text=&amp;etext=6375._4CgSyq6kLS7lCyNuysYkCs0Opeof_VkYzwmA4ZeUBJ3MYpM9gjv_8qt8gr5iZ4KTNYsHoZIN8ZDfcRIm1YxX_HnwaCtV-XdvKuk3GhOjlo.1eb2cc05b710f75d6578094048e479a999e9e6dd&amp;uuid=&amp;state=tid_Wvm4RM28ca_MiO4Ne9osTPtpHS9wicjEF5X7fRziVPIHCd9FyQ,,&amp;data=UlNrNmk5WktYejY4cHFySjRXSWhXTmR1Zk5pRGNiNEpKZjZmUEpybVR3RkJ2cHV6N2NIeXQ0UDZqS3kzSkh1X0VsZkVZMnNVbWcxUGtwR3EwbjNydkpHd2V6V015RVNtM1RCM3hJZVo2eHNOeERsRE54YzNBNVZ0YklRUmc3VmFFc0RaNEw0TVJPYyw,&amp;sign=ce12021ca4d6f04b1465803fb37512d8&amp;keyno=0&amp;b64e=2&amp;l10n=ru" TargetMode="External"/><Relationship Id="rId10" Type="http://schemas.openxmlformats.org/officeDocument/2006/relationships/hyperlink" Target="http://yandex.by/clck/jsredir?from=yandex.by;images/search;images;;&amp;text=&amp;etext=6327.n1LIW8VMgEQCWYmxZ1ptgjyGycuaYYPUuq6ncrjoVe4H8GyxKh0jeAuAEd0rD_opjpl6ZgJq8T8oig5mlaNFXr8HlvJt2oYHV0mno6AudPM.45d6e103c2b02d2478e540cb456732fde11d2092&amp;uuid=&amp;state=tid_Wvm4RM28ca_MiO4Ne9osTPtpHS9wicjEF5X7fRziVPIHCd9FyQ,,&amp;data=UlNrNmk5WktYejY4cHFySjRXSWhXUFhYYk5hWDc4MzRDN2Rzb2ZxM0NuWU1fdlIyRlZHU2QxaGFBay1FcU54MkxvcmVST1VoMGxsY2VzMkE1a2RZYThuOXQ3bzlNYWVhSGZmaEszWnhhazNiUEs2Y3BoektzRXhlWW54V3VLazU,&amp;sign=ff41326905b0f4cc22a3e8ef595af369&amp;keyno=0&amp;b64e=2&amp;l10n=ru" TargetMode="External"/><Relationship Id="rId4" Type="http://schemas.openxmlformats.org/officeDocument/2006/relationships/hyperlink" Target="http://yandex.by/clck/jsredir?from=yandex.by;images/search;images;;&amp;text=&amp;etext=6375.bA7wwwmAB3-tyR0u1zEgpNZzc0r0T0eMzThcwoZrme_MFQDKRYxwlviPj9FKE-pnaQP4trnLU7WRKBwh52iXoM7RIOtrr8yyWofr7WgBVVw.83fe43aa642e67c0dbfab97c6e28431774459166&amp;uuid=&amp;state=tid_Wvm4RM28ca_MiO4Ne9osTPtpHS9wicjEF5X7fRziVPIHCd9FyQ,,&amp;data=UlNrNmk5WktYejY4cHFySjRXSWhXQnQ4OGowd0w1cGJwR09MRERTVkZTZ1lSS2VfMk01d0phdk5kcm5tUThJcHAzbURIYjE3V1NZckpUVWwwUWc5empMay1sUERGTy1ObFlDYS1ZZTB5YXVnb081WHlmQTZENVgzU3FuUTRpMk9kT2xidUdUQzlva1VTRTF6ZHprLXJ3LCw,&amp;sign=720cf16838b2da5849242523ecf8e22e&amp;keyno=0&amp;b64e=2&amp;l10n=ru" TargetMode="External"/><Relationship Id="rId9" Type="http://schemas.openxmlformats.org/officeDocument/2006/relationships/hyperlink" Target="http://yandex.by/clck/jsredir?from=yandex.by;images/search;images;;&amp;text=&amp;etext=6327.zqJTb6LPqj-pd0IH1oOOlGv-QMAWcs61HvidgQXnjQhmAEOps7j7JK83g8WDbj_H24XPo_idGYZ7zUujws9LrSSGuE28EZ2bAV8-tbHypOs.a14edff383ac1b95916ad87b559f48b55c1e9021&amp;uuid=&amp;state=tid_Wvm4RM28ca_MiO4Ne9osTPtpHS9wicjEF5X7fRziVPIHCd9FyQ,,&amp;data=UlNrNmk5WktYejR0eWJFYk1Ldmtxb3M0bmZncXJ4U0txY0tCLTBZUEhRQTNKQ1hkZEpNWjZOVTBFYU5yOUNNUjdvdnpobzhUU2Y0cUZNVEp5WjliQkFaMW44bk5vdFpuWk5VSmdGWjJOdXpiaWxUaEZhUDRLNlBocjRwdXNSZzczdF8zVVpqMkJVZkl6c18wQnN0X2ZoSVBLTUh0NUNXMw,,&amp;sign=884147a5584ea733190bdea260078d65&amp;keyno=0&amp;b64e=2&amp;l10n=r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206944" y="4366693"/>
            <a:ext cx="14927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7"/>
          <p:cNvSpPr txBox="1">
            <a:spLocks noGrp="1"/>
          </p:cNvSpPr>
          <p:nvPr>
            <p:ph type="ctrTitle"/>
          </p:nvPr>
        </p:nvSpPr>
        <p:spPr>
          <a:xfrm>
            <a:off x="1206944" y="3724288"/>
            <a:ext cx="6484176" cy="563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e-BY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Тэматычныя заняткі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subTitle" idx="1"/>
          </p:nvPr>
        </p:nvSpPr>
        <p:spPr>
          <a:xfrm>
            <a:off x="1054544" y="630969"/>
            <a:ext cx="7094373" cy="2945947"/>
          </a:xfrm>
        </p:spPr>
        <p:txBody>
          <a:bodyPr>
            <a:noAutofit/>
          </a:bodyPr>
          <a:lstStyle/>
          <a:p>
            <a:pPr algn="ctr"/>
            <a:r>
              <a:rPr lang="be-BY" sz="6000" b="1" dirty="0">
                <a:solidFill>
                  <a:srgbClr val="C44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«Добры вечар таму, хто ў гэтым даму!»</a:t>
            </a:r>
            <a:endParaRPr lang="ru-RU" sz="6000" b="1" dirty="0">
              <a:solidFill>
                <a:srgbClr val="C4424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206944" y="5467876"/>
            <a:ext cx="6233164" cy="882125"/>
          </a:xfrm>
        </p:spPr>
        <p:txBody>
          <a:bodyPr/>
          <a:lstStyle/>
          <a:p>
            <a:pPr algn="l"/>
            <a:r>
              <a:rPr lang="be-BY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Распрацавала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be-BY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be-BY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БДПУ </a:t>
            </a:r>
            <a:r>
              <a:rPr lang="en-US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Танка,</a:t>
            </a:r>
          </a:p>
          <a:p>
            <a:pPr algn="l"/>
            <a:r>
              <a:rPr lang="be-BY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 пачатковых класаў</a:t>
            </a:r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0" r="5938"/>
          <a:stretch/>
        </p:blipFill>
        <p:spPr>
          <a:xfrm>
            <a:off x="7691120" y="1433365"/>
            <a:ext cx="4334438" cy="491663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3" b="5433"/>
          <a:stretch/>
        </p:blipFill>
        <p:spPr>
          <a:xfrm rot="5400000">
            <a:off x="-2756648" y="3088342"/>
            <a:ext cx="6858001" cy="681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477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fld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3" b="5433"/>
          <a:stretch/>
        </p:blipFill>
        <p:spPr>
          <a:xfrm rot="5400000">
            <a:off x="-2756648" y="3088342"/>
            <a:ext cx="6858001" cy="681318"/>
          </a:xfrm>
          <a:prstGeom prst="rect">
            <a:avLst/>
          </a:prstGeom>
        </p:spPr>
      </p:pic>
      <p:pic>
        <p:nvPicPr>
          <p:cNvPr id="10" name="Объект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661" y="181205"/>
            <a:ext cx="2373579" cy="1379524"/>
          </a:xfrm>
          <a:prstGeom prst="rect">
            <a:avLst/>
          </a:prstGeom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4204017" y="530839"/>
            <a:ext cx="6951663" cy="1019549"/>
          </a:xfrm>
        </p:spPr>
        <p:txBody>
          <a:bodyPr>
            <a:normAutofit/>
          </a:bodyPr>
          <a:lstStyle/>
          <a:p>
            <a:r>
              <a:rPr lang="ru-RU" sz="6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Праца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ў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групах</a:t>
            </a:r>
            <a:endParaRPr lang="ru-RU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451" y="2421285"/>
            <a:ext cx="1861410" cy="263562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139" y="4117999"/>
            <a:ext cx="2438405" cy="1990348"/>
          </a:xfrm>
          <a:prstGeom prst="rect">
            <a:avLst/>
          </a:prstGeom>
        </p:spPr>
      </p:pic>
      <p:pic>
        <p:nvPicPr>
          <p:cNvPr id="13" name="Объект 12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12" y="3431114"/>
            <a:ext cx="2335643" cy="2335643"/>
          </a:xfrm>
        </p:spPr>
      </p:pic>
      <p:sp>
        <p:nvSpPr>
          <p:cNvPr id="16" name="TextBox 15"/>
          <p:cNvSpPr txBox="1"/>
          <p:nvPr/>
        </p:nvSpPr>
        <p:spPr>
          <a:xfrm>
            <a:off x="1467776" y="1779937"/>
            <a:ext cx="35942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Гульня ў знатакоў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11751" y="4405287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148875" y="3521650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946897" y="5032202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04716" y="2626051"/>
            <a:ext cx="4707768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У пакетах </a:t>
            </a:r>
            <a:r>
              <a:rPr lang="be-BY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be-B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рэчы, якія </a:t>
            </a:r>
          </a:p>
          <a:p>
            <a:r>
              <a:rPr lang="be-B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былі ў калядоўшчыкаў</a:t>
            </a:r>
          </a:p>
          <a:p>
            <a:endParaRPr lang="be-BY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be-B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Ваша задача за </a:t>
            </a:r>
            <a:r>
              <a:rPr lang="be-BY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хвілін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be-B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здагадацца для чаго гэтыя </a:t>
            </a:r>
          </a:p>
          <a:p>
            <a:pPr algn="just"/>
            <a:r>
              <a:rPr lang="be-B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рэчы былі ім патрэбны і </a:t>
            </a:r>
          </a:p>
          <a:p>
            <a:r>
              <a:rPr lang="be-B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расказаць нам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6504716" y="1799340"/>
            <a:ext cx="3350162" cy="68448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Заданне</a:t>
            </a:r>
            <a:r>
              <a:rPr lang="ru-RU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6185648" y="2459521"/>
            <a:ext cx="21188" cy="354003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308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42446" y="399659"/>
            <a:ext cx="5633421" cy="968440"/>
          </a:xfrm>
        </p:spPr>
        <p:txBody>
          <a:bodyPr>
            <a:normAutofit/>
          </a:bodyPr>
          <a:lstStyle/>
          <a:p>
            <a:r>
              <a:rPr lang="be-BY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Першы пакет</a:t>
            </a:r>
            <a:endParaRPr lang="ru-RU" sz="6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fld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3" b="5433"/>
          <a:stretch/>
        </p:blipFill>
        <p:spPr>
          <a:xfrm rot="5400000">
            <a:off x="-2756648" y="3088342"/>
            <a:ext cx="6858001" cy="681318"/>
          </a:xfrm>
          <a:prstGeom prst="rect">
            <a:avLst/>
          </a:prstGeom>
        </p:spPr>
      </p:pic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17"/>
          <a:stretch/>
        </p:blipFill>
        <p:spPr>
          <a:xfrm>
            <a:off x="1435354" y="134797"/>
            <a:ext cx="1496106" cy="1498165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781" y="3148312"/>
            <a:ext cx="2914172" cy="2914172"/>
          </a:xfrm>
          <a:prstGeom prst="rect">
            <a:avLst/>
          </a:prstGeom>
        </p:spPr>
      </p:pic>
      <p:pic>
        <p:nvPicPr>
          <p:cNvPr id="14" name="Объект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073" y="1916602"/>
            <a:ext cx="4249694" cy="424969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942216" y="4076088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44342" y="5581521"/>
            <a:ext cx="60161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Мяшок з тканiны для падарункаў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438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1.11111E-6 L 0.16093 -0.16412 C 0.23281 -0.23889 0.34283 -0.26528 0.36093 -0.20995 L 0.40013 -0.08889 " pathEditMode="relative" rAng="19800000" ptsTypes="AA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13" y="-444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fld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3" b="5433"/>
          <a:stretch/>
        </p:blipFill>
        <p:spPr>
          <a:xfrm rot="5400000">
            <a:off x="-2756648" y="3088342"/>
            <a:ext cx="6858001" cy="681318"/>
          </a:xfrm>
          <a:prstGeom prst="rect">
            <a:avLst/>
          </a:prstGeom>
        </p:spPr>
      </p:pic>
      <p:pic>
        <p:nvPicPr>
          <p:cNvPr id="9" name="Объект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17"/>
          <a:stretch/>
        </p:blipFill>
        <p:spPr>
          <a:xfrm>
            <a:off x="1435354" y="134797"/>
            <a:ext cx="1496106" cy="1498165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3442446" y="399659"/>
            <a:ext cx="5633421" cy="968440"/>
          </a:xfrm>
        </p:spPr>
        <p:txBody>
          <a:bodyPr>
            <a:normAutofit/>
          </a:bodyPr>
          <a:lstStyle/>
          <a:p>
            <a:r>
              <a:rPr lang="be-BY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</a:t>
            </a:r>
            <a:r>
              <a:rPr lang="en-US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be-BY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пакет</a:t>
            </a:r>
            <a:endParaRPr lang="ru-RU" sz="6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07525" y="4247791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56"/>
          <a:stretch/>
        </p:blipFill>
        <p:spPr>
          <a:xfrm>
            <a:off x="1758582" y="2856148"/>
            <a:ext cx="2118438" cy="30551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652" y="1783189"/>
            <a:ext cx="3143735" cy="445130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69101" y="5355068"/>
            <a:ext cx="68405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Маска казы для параапранання ў Казу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86189" y="3893848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003477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7.40741E-7 L 0.18789 -0.14861 C 0.2724 -0.21551 0.39037 -0.24491 0.40066 -0.20116 L 0.42513 -0.10347 " pathEditMode="relative" rAng="20160000" ptsTypes="AA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50" y="-516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fld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3" b="5433"/>
          <a:stretch/>
        </p:blipFill>
        <p:spPr>
          <a:xfrm rot="5400000">
            <a:off x="-2756648" y="3088342"/>
            <a:ext cx="6858001" cy="681318"/>
          </a:xfrm>
          <a:prstGeom prst="rect">
            <a:avLst/>
          </a:prstGeom>
        </p:spPr>
      </p:pic>
      <p:pic>
        <p:nvPicPr>
          <p:cNvPr id="8" name="Объект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17"/>
          <a:stretch/>
        </p:blipFill>
        <p:spPr>
          <a:xfrm>
            <a:off x="1435354" y="134797"/>
            <a:ext cx="1496106" cy="1498165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3442446" y="399659"/>
            <a:ext cx="5633421" cy="968440"/>
          </a:xfrm>
        </p:spPr>
        <p:txBody>
          <a:bodyPr>
            <a:normAutofit/>
          </a:bodyPr>
          <a:lstStyle/>
          <a:p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Трэц</a:t>
            </a:r>
            <a:r>
              <a:rPr lang="en-US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be-BY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пакет</a:t>
            </a:r>
            <a:endParaRPr lang="ru-RU" sz="6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072" y="3407384"/>
            <a:ext cx="2509116" cy="248578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1" t="13396" r="7006" b="20087"/>
          <a:stretch/>
        </p:blipFill>
        <p:spPr>
          <a:xfrm>
            <a:off x="2875187" y="4518616"/>
            <a:ext cx="1676399" cy="1374554"/>
          </a:xfrm>
          <a:prstGeom prst="rect">
            <a:avLst/>
          </a:prstGeom>
        </p:spPr>
      </p:pic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479" y="2408546"/>
            <a:ext cx="4004505" cy="357653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710887" y="4303172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41374" y="5204867"/>
            <a:ext cx="471622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Кажух ці футравая шапка </a:t>
            </a:r>
          </a:p>
          <a:p>
            <a:r>
              <a:rPr lang="be-B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параапранання ў Казу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231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1.36176E-16 L 0.08151 -0.20787 C 0.1181 -0.30023 0.2237 -0.34074 0.27305 -0.28032 L 0.38269 -0.14537 " pathEditMode="relative" rAng="18300000" ptsTypes="AA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15" y="-729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15 -0.04792 L 0.13333 -0.21412 C 0.1862 -0.28866 0.28841 -0.29931 0.31823 -0.2331 L 0.38359 -0.0831 " pathEditMode="relative" rAng="19320000" ptsTypes="AA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42" y="-1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12542" y="781722"/>
            <a:ext cx="5208494" cy="957431"/>
          </a:xfrm>
        </p:spPr>
        <p:txBody>
          <a:bodyPr>
            <a:normAutofit fontScale="90000"/>
          </a:bodyPr>
          <a:lstStyle/>
          <a:p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Калядная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зорка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fld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3" b="5433"/>
          <a:stretch/>
        </p:blipFill>
        <p:spPr>
          <a:xfrm rot="5400000">
            <a:off x="-2756648" y="3088342"/>
            <a:ext cx="6858001" cy="68131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201271" y="1613647"/>
            <a:ext cx="5145741" cy="251012"/>
          </a:xfrm>
          <a:prstGeom prst="rect">
            <a:avLst/>
          </a:prstGeom>
          <a:solidFill>
            <a:srgbClr val="FBEE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1" r="19516"/>
          <a:stretch/>
        </p:blipFill>
        <p:spPr>
          <a:xfrm>
            <a:off x="856130" y="313497"/>
            <a:ext cx="5647765" cy="603459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280293" y="1832029"/>
            <a:ext cx="507299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асвятляла дарогу </a:t>
            </a:r>
          </a:p>
          <a:p>
            <a:pPr algn="ctr"/>
            <a:r>
              <a:rPr lang="be-B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прыносіла ў дом добрабыт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171" y="3157701"/>
            <a:ext cx="2941939" cy="294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552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fld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397" y="214686"/>
            <a:ext cx="2247203" cy="1306075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3" b="5433"/>
          <a:stretch/>
        </p:blipFill>
        <p:spPr>
          <a:xfrm rot="5400000">
            <a:off x="-2756648" y="3088342"/>
            <a:ext cx="6858001" cy="681318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3854395" y="536204"/>
            <a:ext cx="5543542" cy="9845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Праца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ў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парах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035265" y="4727536"/>
            <a:ext cx="500744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/>
            <a:r>
              <a:rPr lang="be-BY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Колькi тыдняў працягвалiся Каляды?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r>
              <a:rPr lang="be-BY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Як назвалася галоўная калядная</a:t>
            </a:r>
          </a:p>
          <a:p>
            <a:pPr lvl="0" fontAlgn="base"/>
            <a:r>
              <a:rPr lang="be-BY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страва?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r>
              <a:rPr lang="be-BY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Як называлiся танцы, якiя выконвалi</a:t>
            </a:r>
          </a:p>
          <a:p>
            <a:pPr lvl="0" fontAlgn="base"/>
            <a:r>
              <a:rPr lang="be-BY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на Каляды?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1341906" y="4717276"/>
            <a:ext cx="522431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be-BY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Як назвалася жывёла, з якой </a:t>
            </a:r>
          </a:p>
          <a:p>
            <a:pPr lvl="0" fontAlgn="base"/>
            <a:r>
              <a:rPr lang="be-BY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звычайна хадзiлi калядоўшчыкi?</a:t>
            </a:r>
          </a:p>
          <a:p>
            <a:pPr lvl="0" fontAlgn="base"/>
            <a:r>
              <a:rPr lang="be-BY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Як называлi моладзь, якая </a:t>
            </a:r>
          </a:p>
          <a:p>
            <a:pPr lvl="0" fontAlgn="base"/>
            <a:r>
              <a:rPr lang="be-BY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хадзiла па хатах?</a:t>
            </a:r>
          </a:p>
          <a:p>
            <a:pPr lvl="0" fontAlgn="base"/>
            <a:r>
              <a:rPr lang="be-BY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Што давалi гаспадары калядоўшчыкам?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>
            <a:off x="6685183" y="4727037"/>
            <a:ext cx="21188" cy="1440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2299285" y="4294266"/>
            <a:ext cx="1643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варыянт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8215696" y="4255611"/>
            <a:ext cx="1643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варыянт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7" name="Группа 66"/>
          <p:cNvGrpSpPr/>
          <p:nvPr/>
        </p:nvGrpSpPr>
        <p:grpSpPr>
          <a:xfrm>
            <a:off x="3083695" y="1841686"/>
            <a:ext cx="6862813" cy="2448619"/>
            <a:chOff x="3083695" y="1841686"/>
            <a:chExt cx="6862813" cy="2448619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6079393" y="1851211"/>
              <a:ext cx="361856" cy="38237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6088407" y="2260656"/>
              <a:ext cx="361856" cy="38237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6097413" y="2670081"/>
              <a:ext cx="361856" cy="38237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6106427" y="3079526"/>
              <a:ext cx="361856" cy="38237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6106426" y="3488965"/>
              <a:ext cx="361856" cy="38237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Скругленный прямоугольник 15"/>
            <p:cNvSpPr/>
            <p:nvPr/>
          </p:nvSpPr>
          <p:spPr>
            <a:xfrm>
              <a:off x="6115441" y="3898409"/>
              <a:ext cx="361856" cy="38237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6466866" y="185120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>
              <a:off x="6854337" y="1841691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Скругленный прямоугольник 18"/>
            <p:cNvSpPr/>
            <p:nvPr/>
          </p:nvSpPr>
          <p:spPr>
            <a:xfrm>
              <a:off x="7241810" y="184168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Скругленный прямоугольник 21"/>
            <p:cNvSpPr/>
            <p:nvPr/>
          </p:nvSpPr>
          <p:spPr>
            <a:xfrm>
              <a:off x="5313466" y="2251132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Скругленный прямоугольник 22"/>
            <p:cNvSpPr/>
            <p:nvPr/>
          </p:nvSpPr>
          <p:spPr>
            <a:xfrm>
              <a:off x="5700939" y="225112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Скругленный прямоугольник 23"/>
            <p:cNvSpPr/>
            <p:nvPr/>
          </p:nvSpPr>
          <p:spPr>
            <a:xfrm>
              <a:off x="5322474" y="2670092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Скругленный прямоугольник 24"/>
            <p:cNvSpPr/>
            <p:nvPr/>
          </p:nvSpPr>
          <p:spPr>
            <a:xfrm>
              <a:off x="5709946" y="267008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Скругленный прямоугольник 25"/>
            <p:cNvSpPr/>
            <p:nvPr/>
          </p:nvSpPr>
          <p:spPr>
            <a:xfrm>
              <a:off x="6484885" y="2670085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Скругленный прямоугольник 26"/>
            <p:cNvSpPr/>
            <p:nvPr/>
          </p:nvSpPr>
          <p:spPr>
            <a:xfrm>
              <a:off x="6872357" y="2660571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Скругленный прямоугольник 27"/>
            <p:cNvSpPr/>
            <p:nvPr/>
          </p:nvSpPr>
          <p:spPr>
            <a:xfrm>
              <a:off x="7259830" y="2660565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Скругленный прямоугольник 28"/>
            <p:cNvSpPr/>
            <p:nvPr/>
          </p:nvSpPr>
          <p:spPr>
            <a:xfrm>
              <a:off x="8422235" y="2660562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Скругленный прямоугольник 29"/>
            <p:cNvSpPr/>
            <p:nvPr/>
          </p:nvSpPr>
          <p:spPr>
            <a:xfrm>
              <a:off x="7647295" y="2660573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Скругленный прямоугольник 30"/>
            <p:cNvSpPr/>
            <p:nvPr/>
          </p:nvSpPr>
          <p:spPr>
            <a:xfrm>
              <a:off x="8034768" y="2660568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Скругленный прямоугольник 31"/>
            <p:cNvSpPr/>
            <p:nvPr/>
          </p:nvSpPr>
          <p:spPr>
            <a:xfrm>
              <a:off x="8809707" y="266056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Скругленный прямоугольник 32"/>
            <p:cNvSpPr/>
            <p:nvPr/>
          </p:nvSpPr>
          <p:spPr>
            <a:xfrm>
              <a:off x="9197179" y="2651052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Скругленный прямоугольник 33"/>
            <p:cNvSpPr/>
            <p:nvPr/>
          </p:nvSpPr>
          <p:spPr>
            <a:xfrm>
              <a:off x="9584652" y="265104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Скругленный прямоугольник 34"/>
            <p:cNvSpPr/>
            <p:nvPr/>
          </p:nvSpPr>
          <p:spPr>
            <a:xfrm>
              <a:off x="4556545" y="3089051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Скругленный прямоугольник 35"/>
            <p:cNvSpPr/>
            <p:nvPr/>
          </p:nvSpPr>
          <p:spPr>
            <a:xfrm>
              <a:off x="4944018" y="308904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Скругленный прямоугольник 36"/>
            <p:cNvSpPr/>
            <p:nvPr/>
          </p:nvSpPr>
          <p:spPr>
            <a:xfrm>
              <a:off x="5331490" y="3079531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Скругленный прямоугольник 37"/>
            <p:cNvSpPr/>
            <p:nvPr/>
          </p:nvSpPr>
          <p:spPr>
            <a:xfrm>
              <a:off x="5718963" y="307952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Скругленный прямоугольник 38"/>
            <p:cNvSpPr/>
            <p:nvPr/>
          </p:nvSpPr>
          <p:spPr>
            <a:xfrm>
              <a:off x="6493893" y="3488969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Скругленный прямоугольник 39"/>
            <p:cNvSpPr/>
            <p:nvPr/>
          </p:nvSpPr>
          <p:spPr>
            <a:xfrm>
              <a:off x="6881365" y="3479454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Скругленный прямоугольник 40"/>
            <p:cNvSpPr/>
            <p:nvPr/>
          </p:nvSpPr>
          <p:spPr>
            <a:xfrm>
              <a:off x="7268838" y="3479449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Скругленный прямоугольник 41"/>
            <p:cNvSpPr/>
            <p:nvPr/>
          </p:nvSpPr>
          <p:spPr>
            <a:xfrm>
              <a:off x="8431243" y="347944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Скругленный прямоугольник 42"/>
            <p:cNvSpPr/>
            <p:nvPr/>
          </p:nvSpPr>
          <p:spPr>
            <a:xfrm>
              <a:off x="7656304" y="347945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Скругленный прямоугольник 43"/>
            <p:cNvSpPr/>
            <p:nvPr/>
          </p:nvSpPr>
          <p:spPr>
            <a:xfrm>
              <a:off x="8043777" y="3479451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Скругленный прямоугольник 44"/>
            <p:cNvSpPr/>
            <p:nvPr/>
          </p:nvSpPr>
          <p:spPr>
            <a:xfrm>
              <a:off x="5331486" y="3488974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Скругленный прямоугольник 45"/>
            <p:cNvSpPr/>
            <p:nvPr/>
          </p:nvSpPr>
          <p:spPr>
            <a:xfrm>
              <a:off x="5718959" y="3488969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Скругленный прямоугольник 46"/>
            <p:cNvSpPr/>
            <p:nvPr/>
          </p:nvSpPr>
          <p:spPr>
            <a:xfrm>
              <a:off x="3403147" y="3907925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Скругленный прямоугольник 47"/>
            <p:cNvSpPr/>
            <p:nvPr/>
          </p:nvSpPr>
          <p:spPr>
            <a:xfrm>
              <a:off x="4565552" y="3907922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Скругленный прямоугольник 48"/>
            <p:cNvSpPr/>
            <p:nvPr/>
          </p:nvSpPr>
          <p:spPr>
            <a:xfrm>
              <a:off x="3790613" y="3907932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Скругленный прямоугольник 49"/>
            <p:cNvSpPr/>
            <p:nvPr/>
          </p:nvSpPr>
          <p:spPr>
            <a:xfrm>
              <a:off x="4178086" y="3907927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Скругленный прямоугольник 50"/>
            <p:cNvSpPr/>
            <p:nvPr/>
          </p:nvSpPr>
          <p:spPr>
            <a:xfrm>
              <a:off x="4953024" y="390792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Скругленный прямоугольник 51"/>
            <p:cNvSpPr/>
            <p:nvPr/>
          </p:nvSpPr>
          <p:spPr>
            <a:xfrm>
              <a:off x="5340496" y="3898411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Скругленный прямоугольник 52"/>
            <p:cNvSpPr/>
            <p:nvPr/>
          </p:nvSpPr>
          <p:spPr>
            <a:xfrm>
              <a:off x="5727969" y="389840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5729341" y="1845207"/>
              <a:ext cx="3129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4950469" y="2204230"/>
              <a:ext cx="3129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4942786" y="2652344"/>
              <a:ext cx="3129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4230831" y="3080177"/>
              <a:ext cx="3129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4942786" y="3471419"/>
              <a:ext cx="3129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3083695" y="3871338"/>
              <a:ext cx="28738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</a:p>
          </p:txBody>
        </p:sp>
      </p:grpSp>
      <p:sp>
        <p:nvSpPr>
          <p:cNvPr id="68" name="TextBox 67"/>
          <p:cNvSpPr txBox="1"/>
          <p:nvPr/>
        </p:nvSpPr>
        <p:spPr>
          <a:xfrm>
            <a:off x="1237658" y="1823390"/>
            <a:ext cx="23945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Красворд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295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7" grpId="0"/>
      <p:bldP spid="59" grpId="0"/>
      <p:bldP spid="60" grpId="0"/>
      <p:bldP spid="6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fld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3" b="5433"/>
          <a:stretch/>
        </p:blipFill>
        <p:spPr>
          <a:xfrm rot="5400000">
            <a:off x="-2756648" y="3088342"/>
            <a:ext cx="6858001" cy="681318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3854395" y="536204"/>
            <a:ext cx="5543542" cy="9845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Праверка</a:t>
            </a:r>
            <a:endParaRPr lang="ru-RU" sz="6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167381" y="1852268"/>
            <a:ext cx="6862813" cy="2448619"/>
            <a:chOff x="3083695" y="1841686"/>
            <a:chExt cx="6862813" cy="2448619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6079393" y="1851211"/>
              <a:ext cx="361856" cy="38237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6088407" y="2260656"/>
              <a:ext cx="361856" cy="38237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6097413" y="2670081"/>
              <a:ext cx="361856" cy="38237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6106427" y="3079526"/>
              <a:ext cx="361856" cy="38237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6106426" y="3488965"/>
              <a:ext cx="361856" cy="38237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Скругленный прямоугольник 15"/>
            <p:cNvSpPr/>
            <p:nvPr/>
          </p:nvSpPr>
          <p:spPr>
            <a:xfrm>
              <a:off x="6115441" y="3898409"/>
              <a:ext cx="361856" cy="38237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6466866" y="185120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>
              <a:off x="6854337" y="1841691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Скругленный прямоугольник 18"/>
            <p:cNvSpPr/>
            <p:nvPr/>
          </p:nvSpPr>
          <p:spPr>
            <a:xfrm>
              <a:off x="7241810" y="184168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Скругленный прямоугольник 19"/>
            <p:cNvSpPr/>
            <p:nvPr/>
          </p:nvSpPr>
          <p:spPr>
            <a:xfrm>
              <a:off x="5313466" y="2251132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Скругленный прямоугольник 20"/>
            <p:cNvSpPr/>
            <p:nvPr/>
          </p:nvSpPr>
          <p:spPr>
            <a:xfrm>
              <a:off x="5700939" y="225112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Скругленный прямоугольник 21"/>
            <p:cNvSpPr/>
            <p:nvPr/>
          </p:nvSpPr>
          <p:spPr>
            <a:xfrm>
              <a:off x="5322474" y="2670092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Скругленный прямоугольник 22"/>
            <p:cNvSpPr/>
            <p:nvPr/>
          </p:nvSpPr>
          <p:spPr>
            <a:xfrm>
              <a:off x="5709946" y="267008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Скругленный прямоугольник 23"/>
            <p:cNvSpPr/>
            <p:nvPr/>
          </p:nvSpPr>
          <p:spPr>
            <a:xfrm>
              <a:off x="6484885" y="2670085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Скругленный прямоугольник 24"/>
            <p:cNvSpPr/>
            <p:nvPr/>
          </p:nvSpPr>
          <p:spPr>
            <a:xfrm>
              <a:off x="6872357" y="2660571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Скругленный прямоугольник 25"/>
            <p:cNvSpPr/>
            <p:nvPr/>
          </p:nvSpPr>
          <p:spPr>
            <a:xfrm>
              <a:off x="7259830" y="2660565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Скругленный прямоугольник 26"/>
            <p:cNvSpPr/>
            <p:nvPr/>
          </p:nvSpPr>
          <p:spPr>
            <a:xfrm>
              <a:off x="8422235" y="2660562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Скругленный прямоугольник 27"/>
            <p:cNvSpPr/>
            <p:nvPr/>
          </p:nvSpPr>
          <p:spPr>
            <a:xfrm>
              <a:off x="7647295" y="2660573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Скругленный прямоугольник 28"/>
            <p:cNvSpPr/>
            <p:nvPr/>
          </p:nvSpPr>
          <p:spPr>
            <a:xfrm>
              <a:off x="8034768" y="2660568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Скругленный прямоугольник 29"/>
            <p:cNvSpPr/>
            <p:nvPr/>
          </p:nvSpPr>
          <p:spPr>
            <a:xfrm>
              <a:off x="8809707" y="266056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Скругленный прямоугольник 30"/>
            <p:cNvSpPr/>
            <p:nvPr/>
          </p:nvSpPr>
          <p:spPr>
            <a:xfrm>
              <a:off x="9197179" y="2651052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Скругленный прямоугольник 31"/>
            <p:cNvSpPr/>
            <p:nvPr/>
          </p:nvSpPr>
          <p:spPr>
            <a:xfrm>
              <a:off x="9584652" y="265104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Скругленный прямоугольник 32"/>
            <p:cNvSpPr/>
            <p:nvPr/>
          </p:nvSpPr>
          <p:spPr>
            <a:xfrm>
              <a:off x="4556545" y="3089051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Скругленный прямоугольник 33"/>
            <p:cNvSpPr/>
            <p:nvPr/>
          </p:nvSpPr>
          <p:spPr>
            <a:xfrm>
              <a:off x="4944018" y="308904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Скругленный прямоугольник 34"/>
            <p:cNvSpPr/>
            <p:nvPr/>
          </p:nvSpPr>
          <p:spPr>
            <a:xfrm>
              <a:off x="5331490" y="3079531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Скругленный прямоугольник 35"/>
            <p:cNvSpPr/>
            <p:nvPr/>
          </p:nvSpPr>
          <p:spPr>
            <a:xfrm>
              <a:off x="5718963" y="307952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Скругленный прямоугольник 36"/>
            <p:cNvSpPr/>
            <p:nvPr/>
          </p:nvSpPr>
          <p:spPr>
            <a:xfrm>
              <a:off x="6493893" y="3488969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Скругленный прямоугольник 37"/>
            <p:cNvSpPr/>
            <p:nvPr/>
          </p:nvSpPr>
          <p:spPr>
            <a:xfrm>
              <a:off x="6881365" y="3479454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Скругленный прямоугольник 38"/>
            <p:cNvSpPr/>
            <p:nvPr/>
          </p:nvSpPr>
          <p:spPr>
            <a:xfrm>
              <a:off x="7268838" y="3479449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Скругленный прямоугольник 39"/>
            <p:cNvSpPr/>
            <p:nvPr/>
          </p:nvSpPr>
          <p:spPr>
            <a:xfrm>
              <a:off x="8431243" y="347944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Скругленный прямоугольник 40"/>
            <p:cNvSpPr/>
            <p:nvPr/>
          </p:nvSpPr>
          <p:spPr>
            <a:xfrm>
              <a:off x="7656304" y="347945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Скругленный прямоугольник 41"/>
            <p:cNvSpPr/>
            <p:nvPr/>
          </p:nvSpPr>
          <p:spPr>
            <a:xfrm>
              <a:off x="8043777" y="3479451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Скругленный прямоугольник 42"/>
            <p:cNvSpPr/>
            <p:nvPr/>
          </p:nvSpPr>
          <p:spPr>
            <a:xfrm>
              <a:off x="5331486" y="3488974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Скругленный прямоугольник 43"/>
            <p:cNvSpPr/>
            <p:nvPr/>
          </p:nvSpPr>
          <p:spPr>
            <a:xfrm>
              <a:off x="5718959" y="3488969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Скругленный прямоугольник 44"/>
            <p:cNvSpPr/>
            <p:nvPr/>
          </p:nvSpPr>
          <p:spPr>
            <a:xfrm>
              <a:off x="3403147" y="3907925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Скругленный прямоугольник 45"/>
            <p:cNvSpPr/>
            <p:nvPr/>
          </p:nvSpPr>
          <p:spPr>
            <a:xfrm>
              <a:off x="4565552" y="3907922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Скругленный прямоугольник 46"/>
            <p:cNvSpPr/>
            <p:nvPr/>
          </p:nvSpPr>
          <p:spPr>
            <a:xfrm>
              <a:off x="3790613" y="3907932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Скругленный прямоугольник 47"/>
            <p:cNvSpPr/>
            <p:nvPr/>
          </p:nvSpPr>
          <p:spPr>
            <a:xfrm>
              <a:off x="4178086" y="3907927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Скругленный прямоугольник 48"/>
            <p:cNvSpPr/>
            <p:nvPr/>
          </p:nvSpPr>
          <p:spPr>
            <a:xfrm>
              <a:off x="4953024" y="390792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Скругленный прямоугольник 49"/>
            <p:cNvSpPr/>
            <p:nvPr/>
          </p:nvSpPr>
          <p:spPr>
            <a:xfrm>
              <a:off x="5340496" y="3898411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Скругленный прямоугольник 50"/>
            <p:cNvSpPr/>
            <p:nvPr/>
          </p:nvSpPr>
          <p:spPr>
            <a:xfrm>
              <a:off x="5727969" y="389840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5729341" y="1845207"/>
              <a:ext cx="3129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4950469" y="2204230"/>
              <a:ext cx="3129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4942786" y="2652344"/>
              <a:ext cx="3129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4230831" y="3080177"/>
              <a:ext cx="3129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4942786" y="3471419"/>
              <a:ext cx="3129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083695" y="3871338"/>
              <a:ext cx="28738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</a:p>
          </p:txBody>
        </p:sp>
      </p:grpSp>
      <p:sp>
        <p:nvSpPr>
          <p:cNvPr id="58" name="Прямоугольник 57"/>
          <p:cNvSpPr/>
          <p:nvPr/>
        </p:nvSpPr>
        <p:spPr>
          <a:xfrm>
            <a:off x="4199127" y="4409412"/>
            <a:ext cx="786079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fontAlgn="base">
              <a:buAutoNum type="arabicPeriod"/>
            </a:pPr>
            <a:r>
              <a:rPr lang="be-BY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назвалася жывёла, з якой звычайна хадзiлi</a:t>
            </a:r>
          </a:p>
          <a:p>
            <a:pPr lvl="0" fontAlgn="base"/>
            <a:r>
              <a:rPr lang="be-BY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калядоўшчыкi?</a:t>
            </a:r>
          </a:p>
          <a:p>
            <a:pPr lvl="0" fontAlgn="base"/>
            <a:r>
              <a:rPr lang="be-BY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Як называлi моладзь, якая хадзiла па хатах?</a:t>
            </a:r>
          </a:p>
          <a:p>
            <a:pPr lvl="0" fontAlgn="base"/>
            <a:r>
              <a:rPr lang="be-BY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Што давалi гаспадары калядоўшчыкам?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8257059" y="2004734"/>
            <a:ext cx="1643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варыянт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160712" y="1822861"/>
            <a:ext cx="15536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А  З   А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3367529" y="2634822"/>
            <a:ext cx="46618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 А 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Я  Д  О  Ў  Ш Ч  Ы  К 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379925" y="3451864"/>
            <a:ext cx="34612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I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6" name="Объект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17"/>
          <a:stretch/>
        </p:blipFill>
        <p:spPr>
          <a:xfrm>
            <a:off x="1435354" y="134797"/>
            <a:ext cx="1496106" cy="1498165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7267" y="1949873"/>
            <a:ext cx="2425226" cy="2400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06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  <p:bldP spid="6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fld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3" b="5433"/>
          <a:stretch/>
        </p:blipFill>
        <p:spPr>
          <a:xfrm rot="5400000">
            <a:off x="-2756648" y="3088342"/>
            <a:ext cx="6858001" cy="681318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854395" y="536204"/>
            <a:ext cx="5543542" cy="9845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Праверка</a:t>
            </a:r>
            <a:endParaRPr lang="ru-RU" sz="6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17"/>
          <a:stretch/>
        </p:blipFill>
        <p:spPr>
          <a:xfrm>
            <a:off x="1435354" y="134797"/>
            <a:ext cx="1496106" cy="149816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257059" y="2004734"/>
            <a:ext cx="1643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варыянт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7267" y="1949873"/>
            <a:ext cx="2425226" cy="2400515"/>
          </a:xfrm>
          <a:prstGeom prst="rect">
            <a:avLst/>
          </a:prstGeom>
        </p:spPr>
      </p:pic>
      <p:grpSp>
        <p:nvGrpSpPr>
          <p:cNvPr id="64" name="Группа 63"/>
          <p:cNvGrpSpPr/>
          <p:nvPr/>
        </p:nvGrpSpPr>
        <p:grpSpPr>
          <a:xfrm>
            <a:off x="1167381" y="1822861"/>
            <a:ext cx="6862813" cy="2478026"/>
            <a:chOff x="1167381" y="1822861"/>
            <a:chExt cx="6862813" cy="2478026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1167381" y="1852268"/>
              <a:ext cx="6862813" cy="2448619"/>
              <a:chOff x="3083695" y="1841686"/>
              <a:chExt cx="6862813" cy="2448619"/>
            </a:xfrm>
          </p:grpSpPr>
          <p:sp>
            <p:nvSpPr>
              <p:cNvPr id="14" name="Скругленный прямоугольник 13"/>
              <p:cNvSpPr/>
              <p:nvPr/>
            </p:nvSpPr>
            <p:spPr>
              <a:xfrm>
                <a:off x="6079393" y="1851211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5" name="Скругленный прямоугольник 14"/>
              <p:cNvSpPr/>
              <p:nvPr/>
            </p:nvSpPr>
            <p:spPr>
              <a:xfrm>
                <a:off x="6088407" y="2260656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Скругленный прямоугольник 15"/>
              <p:cNvSpPr/>
              <p:nvPr/>
            </p:nvSpPr>
            <p:spPr>
              <a:xfrm>
                <a:off x="6097413" y="2670081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Скругленный прямоугольник 16"/>
              <p:cNvSpPr/>
              <p:nvPr/>
            </p:nvSpPr>
            <p:spPr>
              <a:xfrm>
                <a:off x="6106427" y="3079526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Скругленный прямоугольник 17"/>
              <p:cNvSpPr/>
              <p:nvPr/>
            </p:nvSpPr>
            <p:spPr>
              <a:xfrm>
                <a:off x="6106426" y="3488965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Скругленный прямоугольник 18"/>
              <p:cNvSpPr/>
              <p:nvPr/>
            </p:nvSpPr>
            <p:spPr>
              <a:xfrm>
                <a:off x="6115441" y="3898409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Скругленный прямоугольник 19"/>
              <p:cNvSpPr/>
              <p:nvPr/>
            </p:nvSpPr>
            <p:spPr>
              <a:xfrm>
                <a:off x="6466866" y="1851206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Скругленный прямоугольник 20"/>
              <p:cNvSpPr/>
              <p:nvPr/>
            </p:nvSpPr>
            <p:spPr>
              <a:xfrm>
                <a:off x="6854337" y="1841691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Скругленный прямоугольник 21"/>
              <p:cNvSpPr/>
              <p:nvPr/>
            </p:nvSpPr>
            <p:spPr>
              <a:xfrm>
                <a:off x="7241810" y="1841686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" name="Скругленный прямоугольник 22"/>
              <p:cNvSpPr/>
              <p:nvPr/>
            </p:nvSpPr>
            <p:spPr>
              <a:xfrm>
                <a:off x="5313466" y="2251132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Скругленный прямоугольник 23"/>
              <p:cNvSpPr/>
              <p:nvPr/>
            </p:nvSpPr>
            <p:spPr>
              <a:xfrm>
                <a:off x="5700939" y="2251126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Скругленный прямоугольник 24"/>
              <p:cNvSpPr/>
              <p:nvPr/>
            </p:nvSpPr>
            <p:spPr>
              <a:xfrm>
                <a:off x="5322474" y="2670092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" name="Скругленный прямоугольник 25"/>
              <p:cNvSpPr/>
              <p:nvPr/>
            </p:nvSpPr>
            <p:spPr>
              <a:xfrm>
                <a:off x="5709946" y="2670086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" name="Скругленный прямоугольник 26"/>
              <p:cNvSpPr/>
              <p:nvPr/>
            </p:nvSpPr>
            <p:spPr>
              <a:xfrm>
                <a:off x="6484885" y="2670085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" name="Скругленный прямоугольник 27"/>
              <p:cNvSpPr/>
              <p:nvPr/>
            </p:nvSpPr>
            <p:spPr>
              <a:xfrm>
                <a:off x="6872357" y="2660571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" name="Скругленный прямоугольник 28"/>
              <p:cNvSpPr/>
              <p:nvPr/>
            </p:nvSpPr>
            <p:spPr>
              <a:xfrm>
                <a:off x="7259830" y="2660565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0" name="Скругленный прямоугольник 29"/>
              <p:cNvSpPr/>
              <p:nvPr/>
            </p:nvSpPr>
            <p:spPr>
              <a:xfrm>
                <a:off x="8422235" y="2660562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" name="Скругленный прямоугольник 30"/>
              <p:cNvSpPr/>
              <p:nvPr/>
            </p:nvSpPr>
            <p:spPr>
              <a:xfrm>
                <a:off x="7647295" y="2660573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2" name="Скругленный прямоугольник 31"/>
              <p:cNvSpPr/>
              <p:nvPr/>
            </p:nvSpPr>
            <p:spPr>
              <a:xfrm>
                <a:off x="8034768" y="2660568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3" name="Скругленный прямоугольник 32"/>
              <p:cNvSpPr/>
              <p:nvPr/>
            </p:nvSpPr>
            <p:spPr>
              <a:xfrm>
                <a:off x="8809707" y="2660566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Скругленный прямоугольник 33"/>
              <p:cNvSpPr/>
              <p:nvPr/>
            </p:nvSpPr>
            <p:spPr>
              <a:xfrm>
                <a:off x="9197179" y="2651052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5" name="Скругленный прямоугольник 34"/>
              <p:cNvSpPr/>
              <p:nvPr/>
            </p:nvSpPr>
            <p:spPr>
              <a:xfrm>
                <a:off x="9584652" y="2651046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Скругленный прямоугольник 35"/>
              <p:cNvSpPr/>
              <p:nvPr/>
            </p:nvSpPr>
            <p:spPr>
              <a:xfrm>
                <a:off x="4556545" y="3089051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" name="Скругленный прямоугольник 36"/>
              <p:cNvSpPr/>
              <p:nvPr/>
            </p:nvSpPr>
            <p:spPr>
              <a:xfrm>
                <a:off x="4944018" y="3089046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8" name="Скругленный прямоугольник 37"/>
              <p:cNvSpPr/>
              <p:nvPr/>
            </p:nvSpPr>
            <p:spPr>
              <a:xfrm>
                <a:off x="5331490" y="3079531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9" name="Скругленный прямоугольник 38"/>
              <p:cNvSpPr/>
              <p:nvPr/>
            </p:nvSpPr>
            <p:spPr>
              <a:xfrm>
                <a:off x="5718963" y="3079526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0" name="Скругленный прямоугольник 39"/>
              <p:cNvSpPr/>
              <p:nvPr/>
            </p:nvSpPr>
            <p:spPr>
              <a:xfrm>
                <a:off x="6493893" y="3488969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1" name="Скругленный прямоугольник 40"/>
              <p:cNvSpPr/>
              <p:nvPr/>
            </p:nvSpPr>
            <p:spPr>
              <a:xfrm>
                <a:off x="6881365" y="3479454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2" name="Скругленный прямоугольник 41"/>
              <p:cNvSpPr/>
              <p:nvPr/>
            </p:nvSpPr>
            <p:spPr>
              <a:xfrm>
                <a:off x="7268838" y="3479449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3" name="Скругленный прямоугольник 42"/>
              <p:cNvSpPr/>
              <p:nvPr/>
            </p:nvSpPr>
            <p:spPr>
              <a:xfrm>
                <a:off x="8431243" y="3479446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4" name="Скругленный прямоугольник 43"/>
              <p:cNvSpPr/>
              <p:nvPr/>
            </p:nvSpPr>
            <p:spPr>
              <a:xfrm>
                <a:off x="7656304" y="3479456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5" name="Скругленный прямоугольник 44"/>
              <p:cNvSpPr/>
              <p:nvPr/>
            </p:nvSpPr>
            <p:spPr>
              <a:xfrm>
                <a:off x="8043777" y="3479451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6" name="Скругленный прямоугольник 45"/>
              <p:cNvSpPr/>
              <p:nvPr/>
            </p:nvSpPr>
            <p:spPr>
              <a:xfrm>
                <a:off x="5331486" y="3488974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7" name="Скругленный прямоугольник 46"/>
              <p:cNvSpPr/>
              <p:nvPr/>
            </p:nvSpPr>
            <p:spPr>
              <a:xfrm>
                <a:off x="5718959" y="3488969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8" name="Скругленный прямоугольник 47"/>
              <p:cNvSpPr/>
              <p:nvPr/>
            </p:nvSpPr>
            <p:spPr>
              <a:xfrm>
                <a:off x="3403147" y="3907925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9" name="Скругленный прямоугольник 48"/>
              <p:cNvSpPr/>
              <p:nvPr/>
            </p:nvSpPr>
            <p:spPr>
              <a:xfrm>
                <a:off x="4565552" y="3907922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0" name="Скругленный прямоугольник 49"/>
              <p:cNvSpPr/>
              <p:nvPr/>
            </p:nvSpPr>
            <p:spPr>
              <a:xfrm>
                <a:off x="3790613" y="3907932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1" name="Скругленный прямоугольник 50"/>
              <p:cNvSpPr/>
              <p:nvPr/>
            </p:nvSpPr>
            <p:spPr>
              <a:xfrm>
                <a:off x="4178086" y="3907927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2" name="Скругленный прямоугольник 51"/>
              <p:cNvSpPr/>
              <p:nvPr/>
            </p:nvSpPr>
            <p:spPr>
              <a:xfrm>
                <a:off x="4953024" y="3907926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3" name="Скругленный прямоугольник 52"/>
              <p:cNvSpPr/>
              <p:nvPr/>
            </p:nvSpPr>
            <p:spPr>
              <a:xfrm>
                <a:off x="5340496" y="3898411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4" name="Скругленный прямоугольник 53"/>
              <p:cNvSpPr/>
              <p:nvPr/>
            </p:nvSpPr>
            <p:spPr>
              <a:xfrm>
                <a:off x="5727969" y="3898406"/>
                <a:ext cx="361856" cy="382373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5729341" y="1845207"/>
                <a:ext cx="31290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4950469" y="2204230"/>
                <a:ext cx="31290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4942786" y="2652344"/>
                <a:ext cx="31290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4230831" y="3080177"/>
                <a:ext cx="31290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  <p:sp>
            <p:nvSpPr>
              <p:cNvPr id="59" name="TextBox 58"/>
              <p:cNvSpPr txBox="1"/>
              <p:nvPr/>
            </p:nvSpPr>
            <p:spPr>
              <a:xfrm>
                <a:off x="4942786" y="3471419"/>
                <a:ext cx="31290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3083695" y="3871338"/>
                <a:ext cx="28738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</p:grpSp>
        <p:sp>
          <p:nvSpPr>
            <p:cNvPr id="61" name="TextBox 60"/>
            <p:cNvSpPr txBox="1"/>
            <p:nvPr/>
          </p:nvSpPr>
          <p:spPr>
            <a:xfrm>
              <a:off x="4160712" y="1822861"/>
              <a:ext cx="155363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А  З   А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367529" y="2634822"/>
              <a:ext cx="46618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  А  </a:t>
              </a:r>
              <a:r>
                <a:rPr lang="ru-RU" sz="2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Л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Я  Д  О  Ў  Ш Ч  Ы  К  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3379925" y="3451864"/>
              <a:ext cx="346120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ru-RU" sz="2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I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4758507" y="4393210"/>
            <a:ext cx="680645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/>
            <a:r>
              <a:rPr lang="be-BY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Колькi тыдняў працягвалiся Каляды?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r>
              <a:rPr lang="be-BY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Як назвалася галоўная калядная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страва?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r>
              <a:rPr lang="be-BY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Як называлiся танцы, якiя выконвалi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be-BY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Каляды?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383782" y="2213983"/>
            <a:ext cx="1132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  В 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2623628" y="3059981"/>
            <a:ext cx="19495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 У  Ц 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463080" y="3871852"/>
            <a:ext cx="32207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 А   Р  А  Г   О  Д 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</a:p>
        </p:txBody>
      </p:sp>
    </p:spTree>
    <p:extLst>
      <p:ext uri="{BB962C8B-B14F-4D97-AF65-F5344CB8AC3E}">
        <p14:creationId xmlns:p14="http://schemas.microsoft.com/office/powerpoint/2010/main" val="4123950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8" grpId="0"/>
      <p:bldP spid="6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fld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112634" y="437948"/>
            <a:ext cx="8911687" cy="1064792"/>
          </a:xfrm>
        </p:spPr>
        <p:txBody>
          <a:bodyPr>
            <a:normAutofit/>
          </a:bodyPr>
          <a:lstStyle/>
          <a:p>
            <a:r>
              <a:rPr lang="be-BY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Падвядзенне вынiкаў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1362635" y="1930463"/>
            <a:ext cx="10469147" cy="920313"/>
          </a:xfrm>
        </p:spPr>
        <p:txBody>
          <a:bodyPr>
            <a:normAutofit/>
          </a:bodyPr>
          <a:lstStyle/>
          <a:p>
            <a:pPr algn="just" fontAlgn="base">
              <a:buFont typeface="Wingdings" panose="05000000000000000000" pitchFamily="2" charset="2"/>
              <a:buChar char="§"/>
            </a:pP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Якое галоўнае слова ў нас атрымалася?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3" b="5433"/>
          <a:stretch/>
        </p:blipFill>
        <p:spPr>
          <a:xfrm rot="5400000">
            <a:off x="-2756648" y="3088342"/>
            <a:ext cx="6858001" cy="681318"/>
          </a:xfrm>
          <a:prstGeom prst="rect">
            <a:avLst/>
          </a:prstGeom>
        </p:spPr>
      </p:pic>
      <p:sp>
        <p:nvSpPr>
          <p:cNvPr id="65" name="Прямоугольник 64"/>
          <p:cNvSpPr/>
          <p:nvPr/>
        </p:nvSpPr>
        <p:spPr>
          <a:xfrm>
            <a:off x="5725043" y="2770093"/>
            <a:ext cx="540054" cy="269837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4" name="Группа 63"/>
          <p:cNvGrpSpPr/>
          <p:nvPr/>
        </p:nvGrpSpPr>
        <p:grpSpPr>
          <a:xfrm>
            <a:off x="2805257" y="2850776"/>
            <a:ext cx="6862813" cy="2510656"/>
            <a:chOff x="2025328" y="2850776"/>
            <a:chExt cx="6862813" cy="2510656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2025328" y="2850776"/>
              <a:ext cx="6862813" cy="2478026"/>
              <a:chOff x="1167381" y="1822861"/>
              <a:chExt cx="6862813" cy="2478026"/>
            </a:xfrm>
          </p:grpSpPr>
          <p:grpSp>
            <p:nvGrpSpPr>
              <p:cNvPr id="10" name="Группа 9"/>
              <p:cNvGrpSpPr/>
              <p:nvPr/>
            </p:nvGrpSpPr>
            <p:grpSpPr>
              <a:xfrm>
                <a:off x="1167381" y="1852268"/>
                <a:ext cx="6862813" cy="2448619"/>
                <a:chOff x="3083695" y="1841686"/>
                <a:chExt cx="6862813" cy="2448619"/>
              </a:xfrm>
            </p:grpSpPr>
            <p:sp>
              <p:nvSpPr>
                <p:cNvPr id="14" name="Скругленный прямоугольник 13"/>
                <p:cNvSpPr/>
                <p:nvPr/>
              </p:nvSpPr>
              <p:spPr>
                <a:xfrm>
                  <a:off x="6079393" y="1851211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  <p:sp>
              <p:nvSpPr>
                <p:cNvPr id="15" name="Скругленный прямоугольник 14"/>
                <p:cNvSpPr/>
                <p:nvPr/>
              </p:nvSpPr>
              <p:spPr>
                <a:xfrm>
                  <a:off x="6088407" y="2260656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6" name="Скругленный прямоугольник 15"/>
                <p:cNvSpPr/>
                <p:nvPr/>
              </p:nvSpPr>
              <p:spPr>
                <a:xfrm>
                  <a:off x="6097413" y="2670081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7" name="Скругленный прямоугольник 16"/>
                <p:cNvSpPr/>
                <p:nvPr/>
              </p:nvSpPr>
              <p:spPr>
                <a:xfrm>
                  <a:off x="6106427" y="3079526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8" name="Скругленный прямоугольник 17"/>
                <p:cNvSpPr/>
                <p:nvPr/>
              </p:nvSpPr>
              <p:spPr>
                <a:xfrm>
                  <a:off x="6106426" y="3488965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9" name="Скругленный прямоугольник 18"/>
                <p:cNvSpPr/>
                <p:nvPr/>
              </p:nvSpPr>
              <p:spPr>
                <a:xfrm>
                  <a:off x="6115441" y="3898409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0" name="Скругленный прямоугольник 19"/>
                <p:cNvSpPr/>
                <p:nvPr/>
              </p:nvSpPr>
              <p:spPr>
                <a:xfrm>
                  <a:off x="6466866" y="1851206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1" name="Скругленный прямоугольник 20"/>
                <p:cNvSpPr/>
                <p:nvPr/>
              </p:nvSpPr>
              <p:spPr>
                <a:xfrm>
                  <a:off x="6854337" y="1841691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2" name="Скругленный прямоугольник 21"/>
                <p:cNvSpPr/>
                <p:nvPr/>
              </p:nvSpPr>
              <p:spPr>
                <a:xfrm>
                  <a:off x="7241810" y="1841686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3" name="Скругленный прямоугольник 22"/>
                <p:cNvSpPr/>
                <p:nvPr/>
              </p:nvSpPr>
              <p:spPr>
                <a:xfrm>
                  <a:off x="5313466" y="2251132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4" name="Скругленный прямоугольник 23"/>
                <p:cNvSpPr/>
                <p:nvPr/>
              </p:nvSpPr>
              <p:spPr>
                <a:xfrm>
                  <a:off x="5700939" y="2251126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5" name="Скругленный прямоугольник 24"/>
                <p:cNvSpPr/>
                <p:nvPr/>
              </p:nvSpPr>
              <p:spPr>
                <a:xfrm>
                  <a:off x="5322474" y="2670092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6" name="Скругленный прямоугольник 25"/>
                <p:cNvSpPr/>
                <p:nvPr/>
              </p:nvSpPr>
              <p:spPr>
                <a:xfrm>
                  <a:off x="5709946" y="2670086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7" name="Скругленный прямоугольник 26"/>
                <p:cNvSpPr/>
                <p:nvPr/>
              </p:nvSpPr>
              <p:spPr>
                <a:xfrm>
                  <a:off x="6484885" y="2670085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8" name="Скругленный прямоугольник 27"/>
                <p:cNvSpPr/>
                <p:nvPr/>
              </p:nvSpPr>
              <p:spPr>
                <a:xfrm>
                  <a:off x="6872357" y="2660571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9" name="Скругленный прямоугольник 28"/>
                <p:cNvSpPr/>
                <p:nvPr/>
              </p:nvSpPr>
              <p:spPr>
                <a:xfrm>
                  <a:off x="7259830" y="2660565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0" name="Скругленный прямоугольник 29"/>
                <p:cNvSpPr/>
                <p:nvPr/>
              </p:nvSpPr>
              <p:spPr>
                <a:xfrm>
                  <a:off x="8422235" y="2660562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1" name="Скругленный прямоугольник 30"/>
                <p:cNvSpPr/>
                <p:nvPr/>
              </p:nvSpPr>
              <p:spPr>
                <a:xfrm>
                  <a:off x="7647295" y="2660573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2" name="Скругленный прямоугольник 31"/>
                <p:cNvSpPr/>
                <p:nvPr/>
              </p:nvSpPr>
              <p:spPr>
                <a:xfrm>
                  <a:off x="8034768" y="2660568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3" name="Скругленный прямоугольник 32"/>
                <p:cNvSpPr/>
                <p:nvPr/>
              </p:nvSpPr>
              <p:spPr>
                <a:xfrm>
                  <a:off x="8809707" y="2660566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4" name="Скругленный прямоугольник 33"/>
                <p:cNvSpPr/>
                <p:nvPr/>
              </p:nvSpPr>
              <p:spPr>
                <a:xfrm>
                  <a:off x="9197179" y="2651052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5" name="Скругленный прямоугольник 34"/>
                <p:cNvSpPr/>
                <p:nvPr/>
              </p:nvSpPr>
              <p:spPr>
                <a:xfrm>
                  <a:off x="9584652" y="2651046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6" name="Скругленный прямоугольник 35"/>
                <p:cNvSpPr/>
                <p:nvPr/>
              </p:nvSpPr>
              <p:spPr>
                <a:xfrm>
                  <a:off x="4556545" y="3089051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7" name="Скругленный прямоугольник 36"/>
                <p:cNvSpPr/>
                <p:nvPr/>
              </p:nvSpPr>
              <p:spPr>
                <a:xfrm>
                  <a:off x="4944018" y="3089046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8" name="Скругленный прямоугольник 37"/>
                <p:cNvSpPr/>
                <p:nvPr/>
              </p:nvSpPr>
              <p:spPr>
                <a:xfrm>
                  <a:off x="5331490" y="3079531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9" name="Скругленный прямоугольник 38"/>
                <p:cNvSpPr/>
                <p:nvPr/>
              </p:nvSpPr>
              <p:spPr>
                <a:xfrm>
                  <a:off x="5718963" y="3079526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0" name="Скругленный прямоугольник 39"/>
                <p:cNvSpPr/>
                <p:nvPr/>
              </p:nvSpPr>
              <p:spPr>
                <a:xfrm>
                  <a:off x="6493893" y="3488969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1" name="Скругленный прямоугольник 40"/>
                <p:cNvSpPr/>
                <p:nvPr/>
              </p:nvSpPr>
              <p:spPr>
                <a:xfrm>
                  <a:off x="6881365" y="3479454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2" name="Скругленный прямоугольник 41"/>
                <p:cNvSpPr/>
                <p:nvPr/>
              </p:nvSpPr>
              <p:spPr>
                <a:xfrm>
                  <a:off x="7268838" y="3479449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3" name="Скругленный прямоугольник 42"/>
                <p:cNvSpPr/>
                <p:nvPr/>
              </p:nvSpPr>
              <p:spPr>
                <a:xfrm>
                  <a:off x="8431243" y="3479446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4" name="Скругленный прямоугольник 43"/>
                <p:cNvSpPr/>
                <p:nvPr/>
              </p:nvSpPr>
              <p:spPr>
                <a:xfrm>
                  <a:off x="7656304" y="3479456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5" name="Скругленный прямоугольник 44"/>
                <p:cNvSpPr/>
                <p:nvPr/>
              </p:nvSpPr>
              <p:spPr>
                <a:xfrm>
                  <a:off x="8043777" y="3479451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6" name="Скругленный прямоугольник 45"/>
                <p:cNvSpPr/>
                <p:nvPr/>
              </p:nvSpPr>
              <p:spPr>
                <a:xfrm>
                  <a:off x="5331486" y="3488974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7" name="Скругленный прямоугольник 46"/>
                <p:cNvSpPr/>
                <p:nvPr/>
              </p:nvSpPr>
              <p:spPr>
                <a:xfrm>
                  <a:off x="5718959" y="3488969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8" name="Скругленный прямоугольник 47"/>
                <p:cNvSpPr/>
                <p:nvPr/>
              </p:nvSpPr>
              <p:spPr>
                <a:xfrm>
                  <a:off x="3403147" y="3907925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9" name="Скругленный прямоугольник 48"/>
                <p:cNvSpPr/>
                <p:nvPr/>
              </p:nvSpPr>
              <p:spPr>
                <a:xfrm>
                  <a:off x="4565552" y="3907922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0" name="Скругленный прямоугольник 49"/>
                <p:cNvSpPr/>
                <p:nvPr/>
              </p:nvSpPr>
              <p:spPr>
                <a:xfrm>
                  <a:off x="3790613" y="3907932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1" name="Скругленный прямоугольник 50"/>
                <p:cNvSpPr/>
                <p:nvPr/>
              </p:nvSpPr>
              <p:spPr>
                <a:xfrm>
                  <a:off x="4178086" y="3907927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2" name="Скругленный прямоугольник 51"/>
                <p:cNvSpPr/>
                <p:nvPr/>
              </p:nvSpPr>
              <p:spPr>
                <a:xfrm>
                  <a:off x="4953024" y="3907926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3" name="Скругленный прямоугольник 52"/>
                <p:cNvSpPr/>
                <p:nvPr/>
              </p:nvSpPr>
              <p:spPr>
                <a:xfrm>
                  <a:off x="5340496" y="3898411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4" name="Скругленный прямоугольник 53"/>
                <p:cNvSpPr/>
                <p:nvPr/>
              </p:nvSpPr>
              <p:spPr>
                <a:xfrm>
                  <a:off x="5727969" y="3898406"/>
                  <a:ext cx="361856" cy="382373"/>
                </a:xfrm>
                <a:prstGeom prst="round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5" name="TextBox 54"/>
                <p:cNvSpPr txBox="1"/>
                <p:nvPr/>
              </p:nvSpPr>
              <p:spPr>
                <a:xfrm>
                  <a:off x="5729341" y="1845207"/>
                  <a:ext cx="31290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20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</a:p>
              </p:txBody>
            </p:sp>
            <p:sp>
              <p:nvSpPr>
                <p:cNvPr id="56" name="TextBox 55"/>
                <p:cNvSpPr txBox="1"/>
                <p:nvPr/>
              </p:nvSpPr>
              <p:spPr>
                <a:xfrm>
                  <a:off x="4950469" y="2204230"/>
                  <a:ext cx="31290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20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</a:p>
              </p:txBody>
            </p:sp>
            <p:sp>
              <p:nvSpPr>
                <p:cNvPr id="57" name="TextBox 56"/>
                <p:cNvSpPr txBox="1"/>
                <p:nvPr/>
              </p:nvSpPr>
              <p:spPr>
                <a:xfrm>
                  <a:off x="4942786" y="2652344"/>
                  <a:ext cx="31290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20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</a:p>
              </p:txBody>
            </p:sp>
            <p:sp>
              <p:nvSpPr>
                <p:cNvPr id="58" name="TextBox 57"/>
                <p:cNvSpPr txBox="1"/>
                <p:nvPr/>
              </p:nvSpPr>
              <p:spPr>
                <a:xfrm>
                  <a:off x="4230831" y="3080177"/>
                  <a:ext cx="31290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20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</a:t>
                  </a:r>
                </a:p>
              </p:txBody>
            </p:sp>
            <p:sp>
              <p:nvSpPr>
                <p:cNvPr id="59" name="TextBox 58"/>
                <p:cNvSpPr txBox="1"/>
                <p:nvPr/>
              </p:nvSpPr>
              <p:spPr>
                <a:xfrm>
                  <a:off x="4942786" y="3471419"/>
                  <a:ext cx="31290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20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5</a:t>
                  </a:r>
                </a:p>
              </p:txBody>
            </p:sp>
            <p:sp>
              <p:nvSpPr>
                <p:cNvPr id="60" name="TextBox 59"/>
                <p:cNvSpPr txBox="1"/>
                <p:nvPr/>
              </p:nvSpPr>
              <p:spPr>
                <a:xfrm>
                  <a:off x="3083695" y="3871338"/>
                  <a:ext cx="287381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20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</a:t>
                  </a:r>
                </a:p>
              </p:txBody>
            </p:sp>
          </p:grpSp>
          <p:sp>
            <p:nvSpPr>
              <p:cNvPr id="11" name="TextBox 10"/>
              <p:cNvSpPr txBox="1"/>
              <p:nvPr/>
            </p:nvSpPr>
            <p:spPr>
              <a:xfrm>
                <a:off x="4160712" y="1822861"/>
                <a:ext cx="155363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4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</a:t>
                </a:r>
                <a:r>
                  <a:rPr lang="ru-RU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А  З   А</a:t>
                </a: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3367529" y="2634822"/>
                <a:ext cx="466185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  А  </a:t>
                </a:r>
                <a:r>
                  <a:rPr lang="ru-RU" sz="24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</a:t>
                </a:r>
                <a:r>
                  <a:rPr lang="ru-RU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Я  Д  О  Ў  Ш Ч  Ы  К  </a:t>
                </a: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endPara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3379925" y="3451864"/>
                <a:ext cx="346120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</a:t>
                </a: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ru-RU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</a:t>
                </a: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ru-RU" sz="24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</a:t>
                </a: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ru-RU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</a:t>
                </a: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ru-RU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</a:t>
                </a: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ru-RU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</a:t>
                </a: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ru-RU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</a:t>
                </a: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ru-RU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</a:t>
                </a: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I</a:t>
                </a:r>
                <a:endPara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1" name="TextBox 60"/>
            <p:cNvSpPr txBox="1"/>
            <p:nvPr/>
          </p:nvSpPr>
          <p:spPr>
            <a:xfrm>
              <a:off x="4241729" y="3241898"/>
              <a:ext cx="113204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  В  </a:t>
              </a:r>
              <a:r>
                <a:rPr lang="ru-RU" sz="2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481575" y="4087896"/>
              <a:ext cx="194957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  У  Ц  </a:t>
              </a:r>
              <a:r>
                <a:rPr lang="ru-RU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Ц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ru-RU" sz="2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Я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2321027" y="4899767"/>
              <a:ext cx="322075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  А   Р  А  Г   О  Д  </a:t>
              </a:r>
              <a:r>
                <a:rPr lang="ru-RU" sz="2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19454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6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14059" y="1959734"/>
            <a:ext cx="10058400" cy="4023360"/>
          </a:xfrm>
        </p:spPr>
        <p:txBody>
          <a:bodyPr>
            <a:normAutofit/>
          </a:bodyPr>
          <a:lstStyle/>
          <a:p>
            <a:pPr fontAlgn="base">
              <a:buFont typeface="Wingdings" panose="05000000000000000000" pitchFamily="2" charset="2"/>
              <a:buChar char="§"/>
            </a:pPr>
            <a:r>
              <a:rPr lang="be-BY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Ці спадабалася вам распавядаць сваім сябрам пра калядоўшчыкаў?</a:t>
            </a:r>
          </a:p>
          <a:p>
            <a:pPr marL="0" indent="0" fontAlgn="base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buFont typeface="Wingdings" panose="05000000000000000000" pitchFamily="2" charset="2"/>
              <a:buChar char="§"/>
            </a:pPr>
            <a:r>
              <a:rPr lang="be-BY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Якія цяжкасці вы адчувалі, калi працавалi разам?</a:t>
            </a:r>
          </a:p>
          <a:p>
            <a:pPr marL="0" indent="0" fontAlgn="base">
              <a:buNone/>
            </a:pPr>
            <a:r>
              <a:rPr lang="be-BY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buFont typeface="Wingdings" panose="05000000000000000000" pitchFamily="2" charset="2"/>
              <a:buChar char="§"/>
            </a:pPr>
            <a:r>
              <a:rPr lang="be-BY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Што вам спадабалася больш за ўсё?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fld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3" b="5433"/>
          <a:stretch/>
        </p:blipFill>
        <p:spPr>
          <a:xfrm rot="5400000">
            <a:off x="-2756648" y="3088342"/>
            <a:ext cx="6858001" cy="681318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112634" y="437948"/>
            <a:ext cx="8911687" cy="10647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e-BY" sz="6000" b="1">
                <a:latin typeface="Times New Roman" panose="02020603050405020304" pitchFamily="18" charset="0"/>
                <a:cs typeface="Times New Roman" panose="02020603050405020304" pitchFamily="18" charset="0"/>
              </a:rPr>
              <a:t>Падвядзенне вынiкаў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898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бъект 2"/>
          <p:cNvSpPr>
            <a:spLocks noGrp="1"/>
          </p:cNvSpPr>
          <p:nvPr>
            <p:ph idx="1"/>
          </p:nvPr>
        </p:nvSpPr>
        <p:spPr>
          <a:xfrm>
            <a:off x="3462380" y="2258581"/>
            <a:ext cx="8326208" cy="2797514"/>
          </a:xfrm>
        </p:spPr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даведацца</a:t>
            </a:r>
            <a:r>
              <a:rPr lang="be-BY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хто так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калядоўшчык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be-BY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§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вызначыць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чым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займал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be-BY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0" indent="0">
              <a:buNone/>
            </a:pPr>
            <a:r>
              <a:rPr lang="be-BY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калядоўшчык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fld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169259" y="285207"/>
            <a:ext cx="10619329" cy="128089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be-BY" sz="4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Мэта </a:t>
            </a:r>
            <a:r>
              <a:rPr lang="be-BY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be-BY" sz="4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пазнаёмiцца з традыцыяй калядавання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21662" y="2056600"/>
            <a:ext cx="20685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Задачы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272" y="2852701"/>
            <a:ext cx="1323460" cy="185377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3644" y="3207101"/>
            <a:ext cx="2725271" cy="269750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3" b="5433"/>
          <a:stretch/>
        </p:blipFill>
        <p:spPr>
          <a:xfrm rot="5400000">
            <a:off x="-2756648" y="3088342"/>
            <a:ext cx="6858001" cy="681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576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fld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3" b="5433"/>
          <a:stretch/>
        </p:blipFill>
        <p:spPr>
          <a:xfrm rot="5400000">
            <a:off x="-2756648" y="3088342"/>
            <a:ext cx="6858001" cy="681318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300796" y="441829"/>
            <a:ext cx="8911687" cy="20868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Дзякую</a:t>
            </a:r>
            <a: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актыўны</a:t>
            </a:r>
            <a: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ўдзел</a:t>
            </a:r>
            <a: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сумесную</a:t>
            </a:r>
            <a: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працу</a:t>
            </a:r>
            <a: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6973455" y="5103622"/>
            <a:ext cx="4678939" cy="704826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Calibri" panose="020F0502020204030204" pitchFamily="34" charset="0"/>
              <a:buNone/>
            </a:pPr>
            <a:r>
              <a:rPr lang="ru-RU" sz="4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 Да новых сустрэч!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798" y="1968852"/>
            <a:ext cx="3003177" cy="4504766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040855" y="5913748"/>
            <a:ext cx="67197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>
                <a:solidFill>
                  <a:srgbClr val="DD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playcast.ru</a:t>
            </a:r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1267" y="2430496"/>
            <a:ext cx="3385628" cy="2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2308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fld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3" b="5433"/>
          <a:stretch/>
        </p:blipFill>
        <p:spPr>
          <a:xfrm rot="5400000">
            <a:off x="-2756648" y="3088342"/>
            <a:ext cx="6858001" cy="681318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094608" y="136004"/>
            <a:ext cx="8911687" cy="131254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Спіс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выкарыстаных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крыніц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24370" y="2130413"/>
            <a:ext cx="116089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playcast.ru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A2E5002-5E5B-4C57-92A8-4F85CCA9505A}"/>
              </a:ext>
            </a:extLst>
          </p:cNvPr>
          <p:cNvSpPr/>
          <p:nvPr/>
        </p:nvSpPr>
        <p:spPr>
          <a:xfrm>
            <a:off x="1824370" y="2600793"/>
            <a:ext cx="102195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sb.by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D1C3B6C-B307-46FC-9DB4-C60781F1548D}"/>
              </a:ext>
            </a:extLst>
          </p:cNvPr>
          <p:cNvSpPr/>
          <p:nvPr/>
        </p:nvSpPr>
        <p:spPr>
          <a:xfrm>
            <a:off x="1824370" y="3071173"/>
            <a:ext cx="11945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baikal24.ru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7A5137A-982D-4DF2-9581-AFADC2F2A6B1}"/>
              </a:ext>
            </a:extLst>
          </p:cNvPr>
          <p:cNvSpPr/>
          <p:nvPr/>
        </p:nvSpPr>
        <p:spPr>
          <a:xfrm>
            <a:off x="5750096" y="2130413"/>
            <a:ext cx="122969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topkyiv.info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23E50B1-74E0-441E-8907-C53BC407A075}"/>
              </a:ext>
            </a:extLst>
          </p:cNvPr>
          <p:cNvSpPr/>
          <p:nvPr/>
        </p:nvSpPr>
        <p:spPr>
          <a:xfrm>
            <a:off x="5750096" y="2600793"/>
            <a:ext cx="11272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telegraf.by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5BEF695-A486-4A80-87C3-AE0E4B1C5F5A}"/>
              </a:ext>
            </a:extLst>
          </p:cNvPr>
          <p:cNvSpPr/>
          <p:nvPr/>
        </p:nvSpPr>
        <p:spPr>
          <a:xfrm>
            <a:off x="5779751" y="3058802"/>
            <a:ext cx="106792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yandex.uz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E1F2DC53-902C-4CE2-9D0E-C95B3D68DEA2}"/>
              </a:ext>
            </a:extLst>
          </p:cNvPr>
          <p:cNvSpPr/>
          <p:nvPr/>
        </p:nvSpPr>
        <p:spPr>
          <a:xfrm>
            <a:off x="9123828" y="2130413"/>
            <a:ext cx="155325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shampan.by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47D5E47-8F67-4685-A80B-2DE1FC6A373D}"/>
              </a:ext>
            </a:extLst>
          </p:cNvPr>
          <p:cNvSpPr/>
          <p:nvPr/>
        </p:nvSpPr>
        <p:spPr>
          <a:xfrm>
            <a:off x="9123828" y="2600793"/>
            <a:ext cx="168385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people.onliner.by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D442FFAE-ECD0-4D8F-968F-7EA6AB928933}"/>
              </a:ext>
            </a:extLst>
          </p:cNvPr>
          <p:cNvSpPr/>
          <p:nvPr/>
        </p:nvSpPr>
        <p:spPr>
          <a:xfrm>
            <a:off x="9133471" y="3058802"/>
            <a:ext cx="78579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last.fm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87A3F283-0B05-4705-9D56-EB6C250F0296}"/>
              </a:ext>
            </a:extLst>
          </p:cNvPr>
          <p:cNvSpPr/>
          <p:nvPr/>
        </p:nvSpPr>
        <p:spPr>
          <a:xfrm>
            <a:off x="5779751" y="3516811"/>
            <a:ext cx="121488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pinterest.nz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700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5801" y="2204322"/>
            <a:ext cx="6143187" cy="3622737"/>
          </a:xfrm>
        </p:spPr>
        <p:txBody>
          <a:bodyPr>
            <a:normAutofit/>
          </a:bodyPr>
          <a:lstStyle/>
          <a:p>
            <a:pPr lvl="1" algn="just">
              <a:buFont typeface="Wingdings" panose="05000000000000000000" pitchFamily="2" charset="2"/>
              <a:buChar char="§"/>
            </a:pPr>
            <a:r>
              <a:rPr lang="be-BY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 што мы гаварылі на мінулых тэматычных занятках?</a:t>
            </a:r>
          </a:p>
          <a:p>
            <a:pPr marL="201168" lvl="1" indent="0" algn="just">
              <a:buNone/>
            </a:pPr>
            <a:endParaRPr lang="be-BY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be-BY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 што вы можаце ўспомніць пра Каляды?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fld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3" b="5433"/>
          <a:stretch/>
        </p:blipFill>
        <p:spPr>
          <a:xfrm rot="5400000">
            <a:off x="-2756648" y="3088342"/>
            <a:ext cx="6858001" cy="6813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214" y="487464"/>
            <a:ext cx="1095185" cy="1095185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2608729" y="487464"/>
            <a:ext cx="8116328" cy="965760"/>
          </a:xfrm>
        </p:spPr>
        <p:txBody>
          <a:bodyPr>
            <a:normAutofit/>
          </a:bodyPr>
          <a:lstStyle/>
          <a:p>
            <a:r>
              <a:rPr lang="ru-RU" sz="6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Адкажыце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6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пытанн</a:t>
            </a:r>
            <a:r>
              <a:rPr lang="en-US" sz="6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8988" y="1740494"/>
            <a:ext cx="4766727" cy="4550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24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fld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20800" y="282615"/>
            <a:ext cx="100380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e-BY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be-BY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Калядаванне</a:t>
            </a:r>
            <a:r>
              <a:rPr lang="be-BY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be-BY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адна з самых яркіх традыцый, якая дайшла да нас 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50423" y="2513018"/>
            <a:ext cx="510091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e-BY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Моладзь збіралася разам, пераапраналася ў жывёл (мядзведзя, казу, карову, каня, бусла) і хадзіла па хатах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3" b="5433"/>
          <a:stretch/>
        </p:blipFill>
        <p:spPr>
          <a:xfrm rot="5400000">
            <a:off x="-2756648" y="3088342"/>
            <a:ext cx="6858001" cy="68131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5048" y="2290639"/>
            <a:ext cx="5121518" cy="34826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699752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37079" y="2565920"/>
            <a:ext cx="4849906" cy="2718737"/>
          </a:xfrm>
        </p:spPr>
        <p:txBody>
          <a:bodyPr>
            <a:normAutofit/>
          </a:bodyPr>
          <a:lstStyle/>
          <a:p>
            <a:pPr marL="201168" lvl="1" indent="0" algn="just">
              <a:buNone/>
            </a:pPr>
            <a:r>
              <a:rPr lang="be-BY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Яны спявалi калядныя песні, жадалi ўсяго лепшага, ігралi на музычных інструментах 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fld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3" b="5433"/>
          <a:stretch/>
        </p:blipFill>
        <p:spPr>
          <a:xfrm rot="5400000">
            <a:off x="-2756648" y="3088342"/>
            <a:ext cx="6858001" cy="68131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432752" y="653825"/>
            <a:ext cx="37090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e-BY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Калядоўшчыкi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871" y="2138469"/>
            <a:ext cx="5474446" cy="36473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98270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083" y="430039"/>
            <a:ext cx="10058400" cy="1031209"/>
          </a:xfrm>
        </p:spPr>
        <p:txBody>
          <a:bodyPr>
            <a:normAutofit/>
          </a:bodyPr>
          <a:lstStyle/>
          <a:p>
            <a:pPr lvl="0" algn="ctr"/>
            <a:r>
              <a:rPr lang="be-BY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Часцей калядоўшчыкi прыходзiлi з «казой»</a:t>
            </a:r>
            <a:endParaRPr lang="ru-RU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80731" y="2306030"/>
            <a:ext cx="4285130" cy="3308972"/>
          </a:xfrm>
        </p:spPr>
        <p:txBody>
          <a:bodyPr>
            <a:noAutofit/>
          </a:bodyPr>
          <a:lstStyle/>
          <a:p>
            <a:pPr marL="201168" lvl="1" indent="0" algn="just">
              <a:buNone/>
            </a:pPr>
            <a:r>
              <a:rPr lang="be-BY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Каза скакала пад песнi, «калола» прысутных рагамi, а ў канцы песнi падала i «памiрала»</a:t>
            </a:r>
            <a:b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fld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3" b="5433"/>
          <a:stretch/>
        </p:blipFill>
        <p:spPr>
          <a:xfrm rot="5400000">
            <a:off x="-2756648" y="3088342"/>
            <a:ext cx="6858001" cy="6813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829" y="2040818"/>
            <a:ext cx="5358597" cy="35741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00082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529664"/>
            <a:ext cx="10058400" cy="1155701"/>
          </a:xfrm>
        </p:spPr>
        <p:txBody>
          <a:bodyPr>
            <a:noAutofit/>
          </a:bodyPr>
          <a:lstStyle/>
          <a:p>
            <a:pPr lvl="0" algn="ctr"/>
            <a:r>
              <a:rPr lang="be-BY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Гаспадары давалі ў падзяку</a:t>
            </a:r>
            <a:br>
              <a:rPr lang="be-BY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e-BY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«казе» розныя прысмакі</a:t>
            </a:r>
            <a:endParaRPr lang="ru-RU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34243" y="2144800"/>
            <a:ext cx="5620871" cy="3377459"/>
          </a:xfrm>
        </p:spPr>
        <p:txBody>
          <a:bodyPr>
            <a:noAutofit/>
          </a:bodyPr>
          <a:lstStyle/>
          <a:p>
            <a:pPr lvl="0" algn="just"/>
            <a:r>
              <a:rPr lang="be-BY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Адмовіць калядоўшчыкам у пачастунках азначала наклікаць на сябе няміласць, пазбавіць поспеху на ўвесь наступны год 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fld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avatars.mds.yandex.net/get-pdb/1819331/beda43db-7483-431a-bb2e-c3d1cd7a327d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244" y="2093563"/>
            <a:ext cx="4712767" cy="32314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3" b="5433"/>
          <a:stretch/>
        </p:blipFill>
        <p:spPr>
          <a:xfrm rot="5400000">
            <a:off x="-2756648" y="3088342"/>
            <a:ext cx="6858001" cy="681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5538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083" y="438765"/>
            <a:ext cx="10058400" cy="1111623"/>
          </a:xfrm>
        </p:spPr>
        <p:txBody>
          <a:bodyPr>
            <a:noAutofit/>
          </a:bodyPr>
          <a:lstStyle/>
          <a:p>
            <a:pPr lvl="0" algn="ctr"/>
            <a:r>
              <a:rPr lang="be-BY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Калядоўшчыкі збіраліся ў адным месцы, з’ядалi падарункi, пелі песнi ды вадзiлi карагоды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fld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3" b="5433"/>
          <a:stretch/>
        </p:blipFill>
        <p:spPr>
          <a:xfrm rot="5400000">
            <a:off x="-2756648" y="3088342"/>
            <a:ext cx="6858001" cy="681318"/>
          </a:xfrm>
          <a:prstGeom prst="rect">
            <a:avLst/>
          </a:prstGeom>
        </p:spPr>
      </p:pic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6732495" y="2500157"/>
            <a:ext cx="5217458" cy="3147607"/>
          </a:xfrm>
        </p:spPr>
        <p:txBody>
          <a:bodyPr>
            <a:normAutofit/>
          </a:bodyPr>
          <a:lstStyle/>
          <a:p>
            <a:pPr lvl="0" algn="just" fontAlgn="base"/>
            <a:r>
              <a:rPr lang="be-BY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Ад той пары і да сёння захаваўся звычай ладзіць маскарад на Новы год, абменьвацца падарункамі, вадзіць карагоды 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telegraf.by/img2/newsalbum/2014-01/kysycp_w1600h8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846" y="2213287"/>
            <a:ext cx="5151716" cy="34344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8223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ctr"/>
            <a:r>
              <a:rPr lang="be-BY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заканчвалася самае вясёлае </a:t>
            </a:r>
            <a:br>
              <a:rPr lang="be-BY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e-BY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самае любімае свята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fld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3" b="5433"/>
          <a:stretch/>
        </p:blipFill>
        <p:spPr>
          <a:xfrm rot="5400000">
            <a:off x="-2756648" y="3088342"/>
            <a:ext cx="6858001" cy="681318"/>
          </a:xfrm>
          <a:prstGeom prst="rect">
            <a:avLst/>
          </a:prstGeom>
        </p:spPr>
      </p:pic>
      <p:pic>
        <p:nvPicPr>
          <p:cNvPr id="3076" name="Picture 4" descr="https://www.2do2go.ru/uploads/e0060dfcb4da2a5ca366a13c24117a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657" y="1836825"/>
            <a:ext cx="6049814" cy="42596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9107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Желтый и оранжевый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661</TotalTime>
  <Words>686</Words>
  <Application>Microsoft Office PowerPoint</Application>
  <PresentationFormat>Широкоэкранный</PresentationFormat>
  <Paragraphs>162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Calibri</vt:lpstr>
      <vt:lpstr>Calibri Light</vt:lpstr>
      <vt:lpstr>Times New Roman</vt:lpstr>
      <vt:lpstr>Wingdings</vt:lpstr>
      <vt:lpstr>Ретро</vt:lpstr>
      <vt:lpstr>Тэматычныя заняткі </vt:lpstr>
      <vt:lpstr>Презентация PowerPoint</vt:lpstr>
      <vt:lpstr>Адкажыце на пытаннi:</vt:lpstr>
      <vt:lpstr>Презентация PowerPoint</vt:lpstr>
      <vt:lpstr>Презентация PowerPoint</vt:lpstr>
      <vt:lpstr>Часцей калядоўшчыкi прыходзiлi з «казой»</vt:lpstr>
      <vt:lpstr>Гаспадары давалі ў падзяку  «казе» розныя прысмакі</vt:lpstr>
      <vt:lpstr>Калядоўшчыкі збіраліся ў адным месцы, з’ядалi падарункi, пелі песнi ды вадзiлi карагоды</vt:lpstr>
      <vt:lpstr>Так заканчвалася самае вясёлае  і самае любімае свята</vt:lpstr>
      <vt:lpstr>Праца ў групах</vt:lpstr>
      <vt:lpstr>Першы пакет</vt:lpstr>
      <vt:lpstr>Другi пакет</vt:lpstr>
      <vt:lpstr>Трэцi пакет</vt:lpstr>
      <vt:lpstr>Калядная зорка</vt:lpstr>
      <vt:lpstr>Презентация PowerPoint</vt:lpstr>
      <vt:lpstr>Презентация PowerPoint</vt:lpstr>
      <vt:lpstr>Презентация PowerPoint</vt:lpstr>
      <vt:lpstr>Падвядзенне вынiкаў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Тэматычная класная гадзіна:</dc:title>
  <dc:creator>Мурашко Николай Петрович</dc:creator>
  <cp:lastModifiedBy>Nata</cp:lastModifiedBy>
  <cp:revision>62</cp:revision>
  <dcterms:created xsi:type="dcterms:W3CDTF">2019-09-30T12:30:38Z</dcterms:created>
  <dcterms:modified xsi:type="dcterms:W3CDTF">2024-06-27T05:03:12Z</dcterms:modified>
</cp:coreProperties>
</file>