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6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75" r:id="rId11"/>
    <p:sldId id="276" r:id="rId12"/>
    <p:sldId id="271" r:id="rId13"/>
    <p:sldId id="272" r:id="rId14"/>
    <p:sldId id="273" r:id="rId15"/>
    <p:sldId id="264" r:id="rId16"/>
    <p:sldId id="268" r:id="rId17"/>
    <p:sldId id="266" r:id="rId18"/>
    <p:sldId id="267" r:id="rId19"/>
    <p:sldId id="265" r:id="rId20"/>
    <p:sldId id="27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33420-7C2C-4D07-8F45-F7FF4033FD92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80C55-54F5-4AF9-8373-A925379918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050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6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3276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303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3643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425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9226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02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9660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01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9342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062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224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851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6812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679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063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79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9670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380C55-54F5-4AF9-8373-A925379918A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16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6464B79-C9C3-40D8-B86E-EE1218431A26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AE640-90C3-48CE-884C-F464E0AD08ED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66130-2C8E-4C80-B7F4-A9BAC1DF53B4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2127-FB16-491E-B8DB-6AE32479CDA4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31647C74-D9A9-4119-B30F-01155540D930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1922A-8718-452A-B0F6-A1F6C5DFE1F7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6056A-7186-4284-AB69-9C5909789478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93267-E9CE-4791-A3B4-254200AB6B28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390D-7F20-48F0-A974-B51D3458B656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FD0A3-EF19-49A2-A865-820A5C8AD383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0B7EA63-52DC-477A-BB97-728104B7F29B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AC131D5-443E-4387-A14F-24BA730B175A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Тэматычная класная гадзiна "Традыцыйныя святы восенi" Мурашка Н. У., Шылава А. С.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6327.PUcIdTTUV8-5KIEKkrHSHVWPVaj8KfrvDF_3AtRtN8KQbwLlPIuLXXC_gB46UKV0o7lps6H03-RMEkYCQVHtlO3COg6TlOclFWR84GDZ8kM.266102657b88cf460267483d24a5d6c6bbddbef1&amp;uuid=&amp;state=tid_Wvm4RM28ca_MiO4Ne9osTPtpHS9wicjEF5X7fRziVPIHCd9FyQ,,&amp;data=UlNrNmk5WktYejY4cHFySjRXSWhXQ3A1MHZjRkliQ2RFNW1LclZwcnNQNHhXSUY0aHIzdGpSVERaRVZYVHFWNnRENUVKUkx3b2hxUG5NWGNscnJsVEtEQ1hQUzdJeVFYV0hJamJIVzc4VWRYWHZjV25TbEIzMTA2RktyaXM5X2N2TE9VNnE4ZTlacyw,&amp;sign=3a7583e8607a46fe8ae343bc5a6864c3&amp;keyno=0&amp;b64e=2&amp;l10n=ru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6375.B5LU419QxzD7xZAkCk4Jfk4oCk9LKFyUxkf7zuSoMze6cHj0U4YSZJd4JlW7IToJbA_3kl841f_ukUl373VYDg.7566a36143fac7d74f972e7b3fa995328950f102&amp;uuid=&amp;state=tid_Wvm4RM28ca_MiO4Ne9osTPtpHS9wicjEF5X7fRziVPIHCd9FyQ,,&amp;data=UlNrNmk5WktYejY4cHFySjRXSWhXSG1CVzBneFQ5cGt5X0tOaHgxU1Q1N3VuZTFPNGtBdnpWSGNrbi15UzFEb0htRlBSNE1vV01CUk4yaUV4dWQ0eEVhMDkyR19NSGl0Zk8tU0RzeVc1Rjh5aG05NS1LMEpMdnRTM0FVVWtFLWs5SU9TX0J5N2xHZlpFNXJFaHZrQjEtTHQwVVJzaDh6MnhoclhzUVRNNHpBLA,,&amp;sign=c23340ad363d0dd9d6b370cef2e53ef2&amp;keyno=0&amp;b64e=2&amp;l10n=ru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9003.0kIkuNWyFg9YgVu71gVj17rNt1sbs8PTVEL1PV3aeUQgsQVbMAvHfl33DYwWIkQu-xM2226rZzxBz_KBAY5yYA.8318b8a7be62aabc13b82ff1548c552f2c4ff328&amp;uuid=&amp;state=iric5OQ0sS1mPitaa3mxJE61AVKS1Y9siPMmVFsWPIWEtrEgMmapww,,&amp;data=eEwyM2lDYU9Gd1VROE1ZMXhZYkJTZnV2YV9mS3NobjJuV0JIc3QyZW5qRG9uWVFrSXBZZ05Od1cwNjVSUGFfWVBvUTJDQTBDVGttZGJXRlFuSjVmN2QtdkxSSFQ0M3AyeWU4TVptcnRvYVBMTlA2V3Bna1BVQU91OXhnUHhCVzBVTWZXQkRDQ25CcUI5Q3REaVlFR0JDTzBzVDZXZnlaV1lraFBfVTlLcEo0LA,,&amp;sign=7ef37466ab3317bc0047bf97e49b3c08&amp;keyno=IMGS_0&amp;b64e=2&amp;l10n=ru" TargetMode="External"/><Relationship Id="rId13" Type="http://schemas.openxmlformats.org/officeDocument/2006/relationships/hyperlink" Target="http://yandex.by/clck/jsredir?from=yandex.by;images/search;images;;&amp;text=&amp;etext=9003.cRDcPr_DEQVzGXX0-qkzCOVFpIZVm-n6HTlcYxo4cOuHYfccnXvoafAwHVcJFEFp.0600808456d589b45d18af12e38834acffe6dd84&amp;uuid=&amp;state=iric5OQ0sS1mPitaa3mxJE61AVKS1Y9siPMmVFsWPIWEtrEgMmapww,,&amp;data=eEwyM2lDYU9Gd1VROE1ZMXhZYkJTV1BmN1I3WUhYbU9HbUYtd0g5ZUVNX3VKcjk5Nkt5ZVhOek84dWJEU0lKWFNHQ19CdzdKMk9DYTZSVUVhRFZoWVVRbGhHbDdES2xlWFJsR05ybW9yb2dZdGVEUFlHWTVpNG5LVlVFR0I4MWQ4OWxLaGNSeUhsVTFDRjlSb2FaZTdWZ19GcnIwbjBZc2d5aWtneWNuc2cwLA,,&amp;sign=2c08cefb314693ca3fb9519697c27c16&amp;keyno=IMGS_0&amp;b64e=2&amp;l10n=ru" TargetMode="External"/><Relationship Id="rId3" Type="http://schemas.openxmlformats.org/officeDocument/2006/relationships/image" Target="../media/image5.jpeg"/><Relationship Id="rId7" Type="http://schemas.openxmlformats.org/officeDocument/2006/relationships/hyperlink" Target="https://sadkommunar.schools.by/news/306647" TargetMode="External"/><Relationship Id="rId12" Type="http://schemas.openxmlformats.org/officeDocument/2006/relationships/hyperlink" Target="http://belnumizmat.com/?page_id=9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9004.ruPRmYuA9Of_7zZKImz53-yWVTLTmCeTS6_TzneTewTL8sE_vYfB8Wl0qvsoT8B7JEKAYO9Wb_aoiF_jicS5fWYCGV_oQnPbgdSQ6_fBatlo-aZ-nNlXBoHXRrJi7Mk0.83ed0ee6d392e01abba8e960058a13d28a1ed85c&amp;uuid=&amp;state=iric5OQ0sS1mPitaa3mxJE61AVKS1Y9siPMmVFsWPIWEtrEgMmapww,,&amp;data=eEwyM2lDYU9Gd1VROE1ZMXhZYkJTV3YwV2I2UTlBVDNZZnpBUDVETVV3TndwQ2VCcXhoaXYwaVF4RHBYNkFtM0RQSXZqS250Ry1ESFVOb29ieW1YNFlZUVJ5Z2kyQTl5eGF6QWlYMk5nTTZLdnBtajRwajYxOVd0VjJ1eXFKZ3NuYl9INUdlWXNuSSw,&amp;sign=4f9d225e94c13b9e792f44759dc3cee8&amp;keyno=IMGS_0&amp;b64e=2&amp;l10n=ru" TargetMode="External"/><Relationship Id="rId11" Type="http://schemas.openxmlformats.org/officeDocument/2006/relationships/hyperlink" Target="http://yandex.by/clck/jsredir?from=yandex.by;images/search;images;;&amp;text=&amp;etext=9003.-I9kqh5p1QnfhpDSNeoZE5vifkrXySYrf9i1De5LXMA0Q1FMkMYNnyaODcJ8zXDLktOtVdUCH6i-bKB62rVTfw.89058e206b8e0caf5ffc07adb0acf09a618114a3&amp;uuid=&amp;state=iric5OQ0sS1mPitaa3mxJE61AVKS1Y9siPMmVFsWPIWEtrEgMmapww,,&amp;data=eEwyM2lDYU9Gd1VROE1ZMXhZYkJTVXcxM3JNWlIzdUlZRXM3ZmxydmtaR1BrNVhpc0g3bDdaZnlTWUtPT3l0aERvRFhYVjdYV21OTERHYUpYZzhsX1dxcGxqcGh6OV9ETUVKYTlKT0hLSGNWWmsxbnotSjZkdXhsOFJmb3dfQ0sxMk5qT3BiTW1Xayw,&amp;sign=cc0f128fd54051443a83dc98a5e7bd59&amp;keyno=IMGS_0&amp;b64e=2&amp;l10n=ru" TargetMode="External"/><Relationship Id="rId5" Type="http://schemas.openxmlformats.org/officeDocument/2006/relationships/image" Target="../media/image18.png"/><Relationship Id="rId10" Type="http://schemas.openxmlformats.org/officeDocument/2006/relationships/hyperlink" Target="http://yandex.by/clck/jsredir?from=yandex.by;images/search;images;;&amp;text=&amp;etext=9003.xHhcxbVppynSLjxWA7b3-Pedck3C1ZK7Jq5Nj_l6VkEY1Skn1j13cRv273BCCwfK.aab416ecbdc7aa5f6f2d428ca83a91c0c72559df&amp;uuid=&amp;state=iric5OQ0sS1mPitaa3mxJE61AVKS1Y9siPMmVFsWPIWEtrEgMmapww,,&amp;data=eEwyM2lDYU9Gd1VROE1ZMXhZYkJTZV9VTGN2X01lNTZUX2VZVC0tUWQ1LXJJVzhyQUpobVFXNGdTYkdGaW1tUzlNU1prV1RhSlNxeDNnS3lGcGhHcFhmU29BdWNRODl0Y3VJTHpQRHh5ZmxNaTVaV1ByQmVWQnhsR0tvb2xkV0lyeG14MmxJbWI2ck9UVEMyN3FVaWhKVHpWNXFycUZfRXRRZWZKWXVRNUEwLA,,&amp;sign=128fa033e57251e02959a13dc063586d&amp;keyno=IMGS_0&amp;b64e=2&amp;l10n=ru" TargetMode="External"/><Relationship Id="rId4" Type="http://schemas.openxmlformats.org/officeDocument/2006/relationships/image" Target="../media/image6.png"/><Relationship Id="rId9" Type="http://schemas.openxmlformats.org/officeDocument/2006/relationships/hyperlink" Target="http://yandex.by/clck/jsredir?from=yandex.by;images/search;images;;&amp;text=&amp;etext=9003.BEBLtS_b7XGpGqpSnVWNLt6CzqEXrDOqJNqXs9lbFfWLkuwfXf6GgmetxJfiLReYtZQ98Hy9bIRmocjIeWSlfg.464e5d5d81ff0ac88dffd5290750ece948b55505&amp;uuid=&amp;state=iric5OQ0sS1mPitaa3mxJE61AVKS1Y9siPMmVFsWPIWEtrEgMmapww,,&amp;data=eEwyM2lDYU9Gd1VROE1ZMXhZYkJTVUtyTy1iRkhkTlVOY1ItNEhNVnVSM2hsc2M3OFJMV0w0NFJpTjdQQVFmSGtrdVlaZjJJZTFzUnJMdVhoZmluNHp0SWx1VnFITm94TC0tUHlTbzlwV2UxcDdDeVMySkNTWWlzcFpJQmpodC1ZbTRPUDZyWEtvSnViRWpNazdWMThGbm9fR0NuX3NaZEFFNF9fTlZxZHVQdW9zQmpZOU1veTZBUF84a0FJWXdwUksxdndfVW44Vkks&amp;sign=a68e07d8ed80266b2ace273757d554ea&amp;keyno=IMGS_0&amp;b64e=2&amp;l10n=ru" TargetMode="External"/><Relationship Id="rId14" Type="http://schemas.openxmlformats.org/officeDocument/2006/relationships/hyperlink" Target="http://falklor.cultur.by/?page_id=227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976" y="-8965"/>
            <a:ext cx="6598024" cy="6866965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833966" y="2470926"/>
            <a:ext cx="6225953" cy="1917996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e-BY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Традыцыйныя</a:t>
            </a:r>
            <a:r>
              <a:rPr lang="ru-RU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святы </a:t>
            </a:r>
            <a:r>
              <a:rPr lang="ru-RU" b="1" dirty="0" err="1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восен</a:t>
            </a:r>
            <a:r>
              <a:rPr lang="en-US" b="1" dirty="0" err="1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6690" y="1916928"/>
            <a:ext cx="53870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30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 заняткі</a:t>
            </a:r>
            <a:endParaRPr lang="ru-RU" sz="3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21778" y="1261201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03195" y="5490510"/>
            <a:ext cx="5467029" cy="1111624"/>
          </a:xfrm>
        </p:spPr>
        <p:txBody>
          <a:bodyPr/>
          <a:lstStyle/>
          <a:p>
            <a:pPr algn="l"/>
            <a:r>
              <a:rPr lang="be-BY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be-BY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 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БДПУ </a:t>
            </a:r>
            <a:r>
              <a:rPr lang="en-US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6024" y="4582418"/>
            <a:ext cx="2137682" cy="71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01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83647" y="625004"/>
            <a:ext cx="8347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Дзяды</a:t>
            </a:r>
            <a:endParaRPr lang="ru-RU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Объект 10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84" y="5361014"/>
            <a:ext cx="2391266" cy="799366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012" y="1825877"/>
            <a:ext cx="4533953" cy="30226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13175" y="1808153"/>
            <a:ext cx="4527177" cy="30527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22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83647" y="625004"/>
            <a:ext cx="8347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Дзяды</a:t>
            </a:r>
            <a:endParaRPr lang="ru-RU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Объект 10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84" y="5361014"/>
            <a:ext cx="2391266" cy="79936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452" y="1808372"/>
            <a:ext cx="4578805" cy="30525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8705" y="1808372"/>
            <a:ext cx="4688541" cy="30779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4011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764" y="1824695"/>
            <a:ext cx="3880448" cy="3880448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979595" y="637046"/>
            <a:ext cx="5616624" cy="89353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парах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90912" y="2289854"/>
            <a:ext cx="69225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прачытаць тэкст;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знайсці значэннi слова «дзед»;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падкрэсліць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be-BY" sz="3600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алоўкам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перавярнуць л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9570810" y="1533731"/>
            <a:ext cx="2050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971004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764" y="1824695"/>
            <a:ext cx="3880448" cy="3880448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979595" y="637046"/>
            <a:ext cx="5616624" cy="89353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парах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90912" y="2580710"/>
            <a:ext cx="69225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павярнуць л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  <a:endParaRPr lang="ru-RU" sz="3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палічыць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начэнн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запісаць лічбу над тэкстам</a:t>
            </a:r>
            <a:endParaRPr lang="be-BY" sz="3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be-BY" sz="3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70810" y="1533731"/>
            <a:ext cx="2050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849480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764" y="1824695"/>
            <a:ext cx="3880448" cy="3880448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979595" y="637046"/>
            <a:ext cx="5616624" cy="893530"/>
          </a:xfrm>
          <a:prstGeom prst="rect">
            <a:avLst/>
          </a:prstGeom>
        </p:spPr>
        <p:txBody>
          <a:bodyPr vert="horz" lIns="0" rIns="0" bIns="0" rtlCol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парах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90912" y="2289854"/>
            <a:ext cx="74962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памяняцца</a:t>
            </a:r>
            <a:r>
              <a:rPr lang="be-BY" sz="3600" dirty="0"/>
              <a:t> </a:t>
            </a: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тэкстамі з суседам;</a:t>
            </a:r>
            <a:endParaRPr lang="be-BY" sz="3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праверыць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тэкст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суседа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зно</a:t>
            </a: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 палічыць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начэнн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</a:t>
            </a:r>
            <a:r>
              <a:rPr lang="be-BY" sz="3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запісаць лічбу над тэкстам </a:t>
            </a:r>
            <a:r>
              <a:rPr lang="be-BY" sz="3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ручкай</a:t>
            </a:r>
            <a:endParaRPr lang="be-BY" sz="3600" u="sng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be-BY" sz="3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ru-RU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9570810" y="1533731"/>
            <a:ext cx="2050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</p:txBody>
      </p:sp>
    </p:spTree>
    <p:extLst>
      <p:ext uri="{BB962C8B-B14F-4D97-AF65-F5344CB8AC3E}">
        <p14:creationId xmlns:p14="http://schemas.microsoft.com/office/powerpoint/2010/main" val="2159953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7700" y="255773"/>
            <a:ext cx="1006366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lnSpc>
                <a:spcPct val="150000"/>
              </a:lnSpc>
              <a:spcAft>
                <a:spcPts val="0"/>
              </a:spcAft>
            </a:pP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простым словам «дзед» звязана вельмi шмат у беларускай культуры. «Дзедам» называлi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першы зажынкавы сноп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якi клалi за абразы, бо лiчылi яго апекуном збожжа i хатнiх спраў. </a:t>
            </a:r>
            <a:endParaRPr lang="ru-RU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Яшчэ «дзедам» называлi важныя рэчы селянiна: центральны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пячны слуп</a:t>
            </a:r>
            <a:r>
              <a:rPr lang="be-BY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жытла,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прыстасаванне для лучыны</a:t>
            </a:r>
            <a:r>
              <a:rPr lang="be-BY" sz="2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ў хаце,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«шышачкi» лапуху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якiя выкарыстоўвалi як абярэгi. «Дзядамi» называлi самiх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продкаў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абрад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iх памiнання,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свята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памiнання i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стравы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 старажытнасцi «дзядамi» называлi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жабрака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нячысцiка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i, часам, нават </a:t>
            </a:r>
            <a:r>
              <a:rPr lang="be-BY" sz="2600" b="1" u="sng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хмары на небе</a:t>
            </a:r>
            <a:r>
              <a:rPr lang="be-BY" sz="2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Галоўнае, што iх аб’ядноўвала – гэта сувязь са светам памерлых.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0181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828800" y="2291428"/>
            <a:ext cx="9663953" cy="2522619"/>
          </a:xfrm>
        </p:spPr>
        <p:txBody>
          <a:bodyPr>
            <a:noAutofit/>
          </a:bodyPr>
          <a:lstStyle/>
          <a:p>
            <a:pPr fontAlgn="base">
              <a:buFont typeface="Wingdings" panose="05000000000000000000" pitchFamily="2" charset="2"/>
              <a:buChar char="ü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 што мы сёння велi размову?</a:t>
            </a:r>
          </a:p>
          <a:p>
            <a:pPr fontAlgn="base">
              <a:buFont typeface="Wingdings" panose="05000000000000000000" pitchFamily="2" charset="2"/>
              <a:buChar char="ü"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anose="05000000000000000000" pitchFamily="2" charset="2"/>
              <a:buChar char="ü"/>
            </a:pP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Якія святы мы называем традыцыйнымi?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0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103671" y="526392"/>
            <a:ext cx="8911687" cy="10647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6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Падвядзенне вынiкаў</a:t>
            </a:r>
            <a:endParaRPr lang="ru-RU" sz="6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57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8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097" y="503810"/>
            <a:ext cx="2247203" cy="1306075"/>
          </a:xfrm>
        </p:spPr>
      </p:pic>
      <p:sp>
        <p:nvSpPr>
          <p:cNvPr id="7" name="Прямоугольник 6"/>
          <p:cNvSpPr/>
          <p:nvPr/>
        </p:nvSpPr>
        <p:spPr>
          <a:xfrm>
            <a:off x="2627655" y="1807930"/>
            <a:ext cx="86914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clipartmax.com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10437" y="3337251"/>
            <a:ext cx="92041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lnSpc>
                <a:spcPct val="150000"/>
              </a:lnSpc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Якое слова для беларусаў мела шмат значэнняў?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lnSpc>
                <a:spcPct val="150000"/>
              </a:lnSpc>
              <a:buFontTx/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Якое свята адзначалi 27 верасня?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fontAlgn="base">
              <a:lnSpc>
                <a:spcPct val="150000"/>
              </a:lnSpc>
              <a:buFontTx/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Пакровы – гэта сваеасаблiвая   …   памiж восенню i зiмой.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lnSpc>
                <a:spcPct val="150000"/>
              </a:lnSpc>
              <a:buFontTx/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Багач – гэта свята    ...   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fontAlgn="base">
              <a:lnSpc>
                <a:spcPct val="150000"/>
              </a:lnSpc>
              <a:buFontTx/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Якое свята адзначалi 14 кастрычнiка?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578516" y="1228085"/>
            <a:ext cx="5724889" cy="2034172"/>
            <a:chOff x="3438377" y="1841686"/>
            <a:chExt cx="5724889" cy="203417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6079393" y="1851211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6088407" y="2260656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6097413" y="2670081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6106427" y="3079526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6106426" y="3488965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6466866" y="185120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6854337" y="184169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7241810" y="184168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6479941" y="226000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5700939" y="226009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5709946" y="267008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484885" y="267008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6872357" y="266057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498042" y="307065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8025847" y="225994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6876259" y="307106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7268838" y="307065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7637052" y="225182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7249535" y="225418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6862067" y="224816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4942786" y="3489517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4944018" y="308904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5331490" y="307953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5718963" y="30795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8410663" y="225994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8801410" y="22511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5331486" y="348000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Скругленный прямоугольник 46"/>
            <p:cNvSpPr/>
            <p:nvPr/>
          </p:nvSpPr>
          <p:spPr>
            <a:xfrm>
              <a:off x="5718959" y="348000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Скругленный прямоугольник 48"/>
            <p:cNvSpPr/>
            <p:nvPr/>
          </p:nvSpPr>
          <p:spPr>
            <a:xfrm>
              <a:off x="4566688" y="3493323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3798402" y="349348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Скругленный прямоугольник 50"/>
            <p:cNvSpPr/>
            <p:nvPr/>
          </p:nvSpPr>
          <p:spPr>
            <a:xfrm>
              <a:off x="4187102" y="348896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729341" y="1845207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346949" y="2240663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355961" y="2652344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42094" y="3080345"/>
              <a:ext cx="290918" cy="399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438377" y="3462482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487088" y="437207"/>
            <a:ext cx="32434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Крыжаванка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02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6145520" y="1144208"/>
            <a:ext cx="540054" cy="222583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10437" y="3337251"/>
            <a:ext cx="92041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lnSpc>
                <a:spcPct val="150000"/>
              </a:lnSpc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Якое слова для беларусаў мела шмат значэнняў?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lnSpc>
                <a:spcPct val="150000"/>
              </a:lnSpc>
              <a:buFontTx/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Якое свята адзначалi 27 верасня?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fontAlgn="base">
              <a:lnSpc>
                <a:spcPct val="150000"/>
              </a:lnSpc>
              <a:buFontTx/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Пакровы – гэта сваеасаблiвая   …   памiж восенню i зiмой.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fontAlgn="base">
              <a:lnSpc>
                <a:spcPct val="150000"/>
              </a:lnSpc>
              <a:buFontTx/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Багач – гэта свята    ...   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fontAlgn="base">
              <a:lnSpc>
                <a:spcPct val="150000"/>
              </a:lnSpc>
              <a:buFontTx/>
              <a:buAutoNum type="arabicPeriod"/>
            </a:pPr>
            <a:r>
              <a:rPr lang="be-BY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Якое свята адзначалi 14 кастрычнiка?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578516" y="1228085"/>
            <a:ext cx="5724889" cy="2034172"/>
            <a:chOff x="3438377" y="1841686"/>
            <a:chExt cx="5724889" cy="203417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6079393" y="1851211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6088407" y="2260656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6097413" y="2670081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6106427" y="3079526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6106426" y="3488965"/>
              <a:ext cx="361856" cy="382373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6466866" y="185120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6854337" y="184169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7241810" y="184168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6479941" y="226000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кругленный прямоугольник 23"/>
            <p:cNvSpPr/>
            <p:nvPr/>
          </p:nvSpPr>
          <p:spPr>
            <a:xfrm>
              <a:off x="5700939" y="226009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5709946" y="267008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484885" y="267008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6872357" y="266057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498042" y="307065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Скругленный прямоугольник 29"/>
            <p:cNvSpPr/>
            <p:nvPr/>
          </p:nvSpPr>
          <p:spPr>
            <a:xfrm>
              <a:off x="8025847" y="225994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6876259" y="307106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7268838" y="307065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7637052" y="225182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7249535" y="225418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6862067" y="224816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Скругленный прямоугольник 35"/>
            <p:cNvSpPr/>
            <p:nvPr/>
          </p:nvSpPr>
          <p:spPr>
            <a:xfrm>
              <a:off x="4942786" y="3489517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Скругленный прямоугольник 36"/>
            <p:cNvSpPr/>
            <p:nvPr/>
          </p:nvSpPr>
          <p:spPr>
            <a:xfrm>
              <a:off x="4944018" y="308904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Скругленный прямоугольник 37"/>
            <p:cNvSpPr/>
            <p:nvPr/>
          </p:nvSpPr>
          <p:spPr>
            <a:xfrm>
              <a:off x="5331490" y="3079531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5718963" y="30795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Скругленный прямоугольник 42"/>
            <p:cNvSpPr/>
            <p:nvPr/>
          </p:nvSpPr>
          <p:spPr>
            <a:xfrm>
              <a:off x="8410663" y="225994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Скругленный прямоугольник 44"/>
            <p:cNvSpPr/>
            <p:nvPr/>
          </p:nvSpPr>
          <p:spPr>
            <a:xfrm>
              <a:off x="8801410" y="2251126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Скругленный прямоугольник 45"/>
            <p:cNvSpPr/>
            <p:nvPr/>
          </p:nvSpPr>
          <p:spPr>
            <a:xfrm>
              <a:off x="5331486" y="3480009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Скругленный прямоугольник 46"/>
            <p:cNvSpPr/>
            <p:nvPr/>
          </p:nvSpPr>
          <p:spPr>
            <a:xfrm>
              <a:off x="5718959" y="348000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Скругленный прямоугольник 48"/>
            <p:cNvSpPr/>
            <p:nvPr/>
          </p:nvSpPr>
          <p:spPr>
            <a:xfrm>
              <a:off x="4566688" y="3493323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3798402" y="3493485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Скругленный прямоугольник 50"/>
            <p:cNvSpPr/>
            <p:nvPr/>
          </p:nvSpPr>
          <p:spPr>
            <a:xfrm>
              <a:off x="4187102" y="3488964"/>
              <a:ext cx="361856" cy="382373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729341" y="1845207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346949" y="2240663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346949" y="2652344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542094" y="3080345"/>
              <a:ext cx="290918" cy="399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438377" y="3462482"/>
              <a:ext cx="3129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487088" y="437207"/>
            <a:ext cx="24595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Праверка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" name="Объект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17"/>
          <a:stretch/>
        </p:blipFill>
        <p:spPr>
          <a:xfrm>
            <a:off x="1469704" y="558315"/>
            <a:ext cx="1496106" cy="1498165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2264512" y="1948758"/>
            <a:ext cx="71205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1" dirty="0">
                <a:solidFill>
                  <a:srgbClr val="DD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pngkey.com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37552" y="1256093"/>
            <a:ext cx="1527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З     Е    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1078" y="1638080"/>
            <a:ext cx="3474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 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Ж    А    Н  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9098" y="2072666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 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Ж   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82904" y="2482722"/>
            <a:ext cx="2802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  Р    А   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Ж   А   Ю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942454" y="2888289"/>
            <a:ext cx="2783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    А    К   Р    О    В   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</a:p>
        </p:txBody>
      </p:sp>
    </p:spTree>
    <p:extLst>
      <p:ext uri="{BB962C8B-B14F-4D97-AF65-F5344CB8AC3E}">
        <p14:creationId xmlns:p14="http://schemas.microsoft.com/office/powerpoint/2010/main" val="266923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" grpId="0"/>
      <p:bldP spid="4" grpId="0"/>
      <p:bldP spid="8" grpId="0"/>
      <p:bldP spid="19" grpId="0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31112" y="1115272"/>
            <a:ext cx="8911687" cy="15784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Дзякую</a:t>
            </a:r>
            <a:r>
              <a:rPr lang="ru-RU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6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6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3756530" y="4778193"/>
            <a:ext cx="4678939" cy="70482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Calibri" panose="020F0502020204030204" pitchFamily="34" charset="0"/>
              <a:buNone/>
            </a:pPr>
            <a:r>
              <a:rPr lang="ru-RU" sz="4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40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40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0" name="Объект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751" y="3425251"/>
            <a:ext cx="2391266" cy="79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02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639532" y="574936"/>
            <a:ext cx="8816032" cy="161366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be-BY" sz="4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Мэта</a:t>
            </a:r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пазнаёмiцца з восеньск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традыцыйным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святам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4426015" y="2781957"/>
            <a:ext cx="7087521" cy="27530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традыцыйныя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святы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Font typeface="Arial"/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</a:t>
            </a: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традыцы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39532" y="2680092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39532" y="3522005"/>
            <a:ext cx="2266779" cy="2103382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912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931112" y="1115272"/>
            <a:ext cx="8911687" cy="7993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7751" y="5200263"/>
            <a:ext cx="2391266" cy="79936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B85A45E-2EA7-4FA6-A5DC-49D29FB170B2}"/>
              </a:ext>
            </a:extLst>
          </p:cNvPr>
          <p:cNvSpPr/>
          <p:nvPr/>
        </p:nvSpPr>
        <p:spPr>
          <a:xfrm>
            <a:off x="2439259" y="2424314"/>
            <a:ext cx="18149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6"/>
              </a:rPr>
              <a:t>talenthouse.com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D14C9CD-66D6-4577-B5B6-CD3B6BD44281}"/>
              </a:ext>
            </a:extLst>
          </p:cNvPr>
          <p:cNvSpPr/>
          <p:nvPr/>
        </p:nvSpPr>
        <p:spPr>
          <a:xfrm>
            <a:off x="5169287" y="2424314"/>
            <a:ext cx="2702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7"/>
              </a:rPr>
              <a:t>sadkommunar.schools.by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95D3973-1E73-4318-B60C-B2BE775E0140}"/>
              </a:ext>
            </a:extLst>
          </p:cNvPr>
          <p:cNvSpPr/>
          <p:nvPr/>
        </p:nvSpPr>
        <p:spPr>
          <a:xfrm>
            <a:off x="8638874" y="2424314"/>
            <a:ext cx="11785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8"/>
              </a:rPr>
              <a:t>pro-life.by</a:t>
            </a:r>
            <a:endParaRPr lang="ru-RU" sz="16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42CAA59-A672-43D1-A19A-78156E9C52C2}"/>
              </a:ext>
            </a:extLst>
          </p:cNvPr>
          <p:cNvSpPr/>
          <p:nvPr/>
        </p:nvSpPr>
        <p:spPr>
          <a:xfrm>
            <a:off x="2439259" y="2908900"/>
            <a:ext cx="12682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9"/>
              </a:rPr>
              <a:t>infourok.ru</a:t>
            </a:r>
            <a:endParaRPr lang="ru-RU" sz="16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F47E820-695E-4D71-BD43-27707AA79219}"/>
              </a:ext>
            </a:extLst>
          </p:cNvPr>
          <p:cNvSpPr/>
          <p:nvPr/>
        </p:nvSpPr>
        <p:spPr>
          <a:xfrm>
            <a:off x="5169287" y="2893649"/>
            <a:ext cx="14959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0"/>
              </a:rPr>
              <a:t>vsyamagik.ru</a:t>
            </a:r>
            <a:endParaRPr lang="ru-RU" sz="1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3F7C2D6-E377-4FB2-ACE5-BB191261F37E}"/>
              </a:ext>
            </a:extLst>
          </p:cNvPr>
          <p:cNvSpPr/>
          <p:nvPr/>
        </p:nvSpPr>
        <p:spPr>
          <a:xfrm>
            <a:off x="8638874" y="2847482"/>
            <a:ext cx="13147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1"/>
              </a:rPr>
              <a:t>pinterest.ru</a:t>
            </a:r>
            <a:endParaRPr lang="ru-RU" sz="16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67354754-715E-4E44-B401-CA0CEF6579E0}"/>
              </a:ext>
            </a:extLst>
          </p:cNvPr>
          <p:cNvSpPr/>
          <p:nvPr/>
        </p:nvSpPr>
        <p:spPr>
          <a:xfrm>
            <a:off x="2439259" y="3393486"/>
            <a:ext cx="19191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006000"/>
                </a:solidFill>
                <a:latin typeface="Helvetica" panose="020B0604020202020204" pitchFamily="34" charset="0"/>
                <a:hlinkClick r:id="rId12"/>
              </a:rPr>
              <a:t>belnumizmat.com</a:t>
            </a:r>
            <a:endParaRPr lang="ru-RU" sz="16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0AA604D-A21F-4133-B071-91E5ABAE9259}"/>
              </a:ext>
            </a:extLst>
          </p:cNvPr>
          <p:cNvSpPr/>
          <p:nvPr/>
        </p:nvSpPr>
        <p:spPr>
          <a:xfrm>
            <a:off x="5169287" y="3393486"/>
            <a:ext cx="11841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3"/>
              </a:rPr>
              <a:t>holiday.by</a:t>
            </a:r>
            <a:endParaRPr lang="ru-RU" sz="1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9425441-9BBE-43A9-8A56-617F9E7355F3}"/>
              </a:ext>
            </a:extLst>
          </p:cNvPr>
          <p:cNvSpPr/>
          <p:nvPr/>
        </p:nvSpPr>
        <p:spPr>
          <a:xfrm>
            <a:off x="8638874" y="3362456"/>
            <a:ext cx="1549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hlinkClick r:id="rId14"/>
              </a:rPr>
              <a:t>falklor.cultur.by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897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5256" y="769402"/>
            <a:ext cx="23105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Багач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5866" y="2427655"/>
            <a:ext cx="4076699" cy="2717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0037" y="2130677"/>
            <a:ext cx="4539302" cy="29152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84029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1136" y="792289"/>
            <a:ext cx="5065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Узв</a:t>
            </a:r>
            <a:r>
              <a:rPr lang="en-US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жанне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5" y="841088"/>
            <a:ext cx="3487271" cy="49768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9395" y="1900227"/>
            <a:ext cx="5503881" cy="40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1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64169" y="623236"/>
            <a:ext cx="33165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Пакровы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0988" y="603005"/>
            <a:ext cx="5492121" cy="538276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29"/>
          <a:stretch/>
        </p:blipFill>
        <p:spPr>
          <a:xfrm>
            <a:off x="1504881" y="2376217"/>
            <a:ext cx="1749948" cy="22031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7" t="13863" r="12935" b="9511"/>
          <a:stretch/>
        </p:blipFill>
        <p:spPr>
          <a:xfrm>
            <a:off x="3308465" y="2427655"/>
            <a:ext cx="1932269" cy="21517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2" name="Прямая соединительная линия 31"/>
          <p:cNvCxnSpPr/>
          <p:nvPr/>
        </p:nvCxnSpPr>
        <p:spPr>
          <a:xfrm flipV="1">
            <a:off x="3326862" y="2419394"/>
            <a:ext cx="1" cy="2160000"/>
          </a:xfrm>
          <a:prstGeom prst="line">
            <a:avLst/>
          </a:prstGeom>
          <a:ln w="76200">
            <a:solidFill>
              <a:srgbClr val="C00000"/>
            </a:solidFill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456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31816" y="672065"/>
            <a:ext cx="3524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Дзяды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353" y="1081285"/>
            <a:ext cx="6312868" cy="42927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3536" y="3141679"/>
            <a:ext cx="1887852" cy="197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30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83647" y="625004"/>
            <a:ext cx="8347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Традыцыйныя</a:t>
            </a:r>
            <a:r>
              <a:rPr lang="ru-RU" sz="6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святы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1459" y="1864283"/>
            <a:ext cx="3227294" cy="3227294"/>
          </a:xfrm>
          <a:prstGeom prst="rect">
            <a:avLst/>
          </a:prstGeom>
        </p:spPr>
      </p:pic>
      <p:pic>
        <p:nvPicPr>
          <p:cNvPr id="23" name="Объект 10"/>
          <p:cNvPicPr>
            <a:picLocks noGrp="1" noChangeAspect="1"/>
          </p:cNvPicPr>
          <p:nvPr>
            <p:ph idx="1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5005" y="5091577"/>
            <a:ext cx="2391266" cy="799366"/>
          </a:xfr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0" y="1863996"/>
            <a:ext cx="3333817" cy="325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25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83647" y="625004"/>
            <a:ext cx="8347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Багач</a:t>
            </a:r>
            <a:endParaRPr lang="ru-RU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Объект 10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367" y="5402391"/>
            <a:ext cx="2391266" cy="799366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45" r="9340" b="8749"/>
          <a:stretch/>
        </p:blipFill>
        <p:spPr>
          <a:xfrm>
            <a:off x="1577787" y="1771156"/>
            <a:ext cx="4437531" cy="31828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94" b="10312"/>
          <a:stretch/>
        </p:blipFill>
        <p:spPr>
          <a:xfrm>
            <a:off x="6573955" y="1771157"/>
            <a:ext cx="4753943" cy="31828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1506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-2226437" y="2669813"/>
            <a:ext cx="6358816" cy="1436329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83647" y="625004"/>
            <a:ext cx="83473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Багач</a:t>
            </a:r>
            <a:endParaRPr lang="ru-RU" sz="6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Объект 10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84" y="5361014"/>
            <a:ext cx="2391266" cy="79936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5432" b="6065"/>
          <a:stretch/>
        </p:blipFill>
        <p:spPr>
          <a:xfrm>
            <a:off x="1310457" y="1759658"/>
            <a:ext cx="4850717" cy="3216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9806" y="1737823"/>
            <a:ext cx="4865512" cy="3216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925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204</TotalTime>
  <Words>474</Words>
  <Application>Microsoft Office PowerPoint</Application>
  <PresentationFormat>Широкоэкранный</PresentationFormat>
  <Paragraphs>121</Paragraphs>
  <Slides>20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Garamond</vt:lpstr>
      <vt:lpstr>Helvetica</vt:lpstr>
      <vt:lpstr>Times New Roman</vt:lpstr>
      <vt:lpstr>Wingdings</vt:lpstr>
      <vt:lpstr>Savon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Мурашко Николай Петрович</dc:creator>
  <cp:lastModifiedBy>Nata</cp:lastModifiedBy>
  <cp:revision>27</cp:revision>
  <dcterms:created xsi:type="dcterms:W3CDTF">2020-08-22T17:09:11Z</dcterms:created>
  <dcterms:modified xsi:type="dcterms:W3CDTF">2024-07-17T17:52:20Z</dcterms:modified>
</cp:coreProperties>
</file>