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CFC"/>
    <a:srgbClr val="FBFB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56DEE3-0A2B-4979-B0BD-A94653E7DB9A}" type="datetimeFigureOut">
              <a:rPr lang="ru-RU" smtClean="0"/>
              <a:t>17.07.2024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507B0D-77EE-4F16-BF95-183125530F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5699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507B0D-77EE-4F16-BF95-183125530FF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10924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507B0D-77EE-4F16-BF95-183125530FFD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11455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507B0D-77EE-4F16-BF95-183125530FFD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15654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507B0D-77EE-4F16-BF95-183125530FFD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1611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507B0D-77EE-4F16-BF95-183125530FFD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40252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507B0D-77EE-4F16-BF95-183125530FFD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566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507B0D-77EE-4F16-BF95-183125530FFD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834353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507B0D-77EE-4F16-BF95-183125530FFD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35995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507B0D-77EE-4F16-BF95-183125530FFD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0421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507B0D-77EE-4F16-BF95-183125530FF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0021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507B0D-77EE-4F16-BF95-183125530FF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96006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507B0D-77EE-4F16-BF95-183125530FF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68848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507B0D-77EE-4F16-BF95-183125530FF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59055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507B0D-77EE-4F16-BF95-183125530FF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06577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507B0D-77EE-4F16-BF95-183125530FFD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55709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507B0D-77EE-4F16-BF95-183125530FFD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9094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507B0D-77EE-4F16-BF95-183125530FFD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01995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516A6874-1F18-442B-9252-F575FC33A0CA}" type="datetime1">
              <a:rPr lang="en-US" smtClean="0"/>
              <a:t>7/17/2024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r>
              <a:rPr lang="ru-RU"/>
              <a:t>Распрацавал</a:t>
            </a:r>
            <a:r>
              <a:rPr lang="en-US"/>
              <a:t>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607FA-BFA7-44BA-BE62-3DE973E77D3A}" type="datetime1">
              <a:rPr lang="en-US" smtClean="0"/>
              <a:t>7/17/2024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Распрацавал</a:t>
            </a:r>
            <a:r>
              <a:rPr lang="en-US"/>
              <a:t>i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D0C58-AE30-4C38-9E51-EAAF785A7988}" type="datetime1">
              <a:rPr lang="en-US" smtClean="0"/>
              <a:t>7/17/2024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Распрацавал</a:t>
            </a:r>
            <a:r>
              <a:rPr lang="en-US"/>
              <a:t>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03FAC-5E05-474C-A848-2396122BBF6A}" type="datetime1">
              <a:rPr lang="en-US" smtClean="0"/>
              <a:t>7/17/2024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Распрацавал</a:t>
            </a:r>
            <a:r>
              <a:rPr lang="en-US"/>
              <a:t>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D30FF-6C51-4BE9-AEEA-F0F9DEEEDD5E}" type="datetime1">
              <a:rPr lang="en-US" smtClean="0"/>
              <a:t>7/17/2024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Распрацавал</a:t>
            </a:r>
            <a:r>
              <a:rPr lang="en-US"/>
              <a:t>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94AB2-01B0-4B75-93D2-0E9D6CFDFEBE}" type="datetime1">
              <a:rPr lang="en-US" smtClean="0"/>
              <a:t>7/17/2024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Распрацавал</a:t>
            </a:r>
            <a:r>
              <a:rPr lang="en-US"/>
              <a:t>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211C5-495D-4D43-A142-C6833DD3F84F}" type="datetime1">
              <a:rPr lang="en-US" smtClean="0"/>
              <a:t>7/17/2024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Распрацавал</a:t>
            </a:r>
            <a:r>
              <a:rPr lang="en-US"/>
              <a:t>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2C720-B9D9-4FFE-A8A1-0BC3BE25E416}" type="datetime1">
              <a:rPr lang="en-US" smtClean="0"/>
              <a:t>7/17/2024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Распрацавал</a:t>
            </a:r>
            <a:r>
              <a:rPr lang="en-US"/>
              <a:t>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255B5-6FEB-438D-9DDF-2D7D17977FAB}" type="datetime1">
              <a:rPr lang="en-US" smtClean="0"/>
              <a:t>7/17/2024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Распрацавал</a:t>
            </a:r>
            <a:r>
              <a:rPr lang="en-US"/>
              <a:t>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EDBAA-1D7C-49AD-8D6E-4884FFC55924}" type="datetime1">
              <a:rPr lang="en-US" smtClean="0"/>
              <a:t>7/17/2024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Распрацавал</a:t>
            </a:r>
            <a:r>
              <a:rPr lang="en-US"/>
              <a:t>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79E70-689B-4658-B3C9-E75C803865C5}" type="datetime1">
              <a:rPr lang="en-US" smtClean="0"/>
              <a:t>7/17/2024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Распрацавал</a:t>
            </a:r>
            <a:r>
              <a:rPr lang="en-US"/>
              <a:t>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A1896-84A3-4239-80E8-3A90704DE64F}" type="datetime1">
              <a:rPr lang="en-US" smtClean="0"/>
              <a:t>7/17/2024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Распрацавал</a:t>
            </a:r>
            <a:r>
              <a:rPr lang="en-US"/>
              <a:t>i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87066-261F-443A-B9CC-8FF3F4D88537}" type="datetime1">
              <a:rPr lang="en-US" smtClean="0"/>
              <a:t>7/17/2024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Распрацавал</a:t>
            </a:r>
            <a:r>
              <a:rPr lang="en-US"/>
              <a:t>i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7E132-0733-471F-8E60-584AF4334FF0}" type="datetime1">
              <a:rPr lang="en-US" smtClean="0"/>
              <a:t>7/17/2024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Распрацавал</a:t>
            </a:r>
            <a:r>
              <a:rPr lang="en-US"/>
              <a:t>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B2EB9-A1C9-49F1-8F7A-2C2F874E2E92}" type="datetime1">
              <a:rPr lang="en-US" smtClean="0"/>
              <a:t>7/17/2024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Распрацавал</a:t>
            </a:r>
            <a:r>
              <a:rPr lang="en-US"/>
              <a:t>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EEEA1-0B27-45BC-B2C5-A8AEDAF0A398}" type="datetime1">
              <a:rPr lang="en-US" smtClean="0"/>
              <a:t>7/17/2024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Распрацавал</a:t>
            </a:r>
            <a:r>
              <a:rPr lang="en-US"/>
              <a:t>i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FDA65-75E6-4EE0-A7AD-D744E62C7876}" type="datetime1">
              <a:rPr lang="en-US" smtClean="0"/>
              <a:t>7/17/2024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Распрацавал</a:t>
            </a:r>
            <a:r>
              <a:rPr lang="en-US"/>
              <a:t>i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41789D7-7E7C-466B-BD62-8A82741EEEE4}" type="datetime1">
              <a:rPr lang="en-US" smtClean="0"/>
              <a:t>7/17/2024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r>
              <a:rPr lang="ru-RU"/>
              <a:t>Распрацавал</a:t>
            </a:r>
            <a:r>
              <a:rPr lang="en-US"/>
              <a:t>i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://yandex.by/clck/jsredir?from=yandex.by;images/search;images;;&amp;text=&amp;etext=9003.xHhcxbVppynSLjxWA7b3-Pedck3C1ZK7Jq5Nj_l6VkEY1Skn1j13cRv273BCCwfK.aab416ecbdc7aa5f6f2d428ca83a91c0c72559df&amp;uuid=&amp;state=iric5OQ0sS1mPitaa3mxJE61AVKS1Y9siPMmVFsWPIWEtrEgMmapww,,&amp;data=eEwyM2lDYU9Gd1VROE1ZMXhZYkJTZV9VTGN2X01lNTZUX2VZVC0tUWQ1LXJJVzhyQUpobVFXNGdTYkdGaW1tUzlNU1prV1RhSlNxeDNnS3lGcGhHcFhmU29BdWNRODl0Y3VJTHpQRHh5ZmxNaTVaV1ByQmVWQnhsR0tvb2xkV0lyeG14MmxJbWI2ck9UVEMyN3FVaWhKVHpWNXFycUZfRXRRZWZKWXVRNUEwLA,,&amp;sign=128fa033e57251e02959a13dc063586d&amp;keyno=IMGS_0&amp;b64e=2&amp;l10n=ru" TargetMode="External"/><Relationship Id="rId3" Type="http://schemas.openxmlformats.org/officeDocument/2006/relationships/image" Target="../media/image6.png"/><Relationship Id="rId7" Type="http://schemas.openxmlformats.org/officeDocument/2006/relationships/hyperlink" Target="http://yandex.by/clck/jsredir?from=yandex.by;images/search;images;;&amp;text=&amp;etext=9003.BEBLtS_b7XGpGqpSnVWNLt6CzqEXrDOqJNqXs9lbFfWLkuwfXf6GgmetxJfiLReYtZQ98Hy9bIRmocjIeWSlfg.464e5d5d81ff0ac88dffd5290750ece948b55505&amp;uuid=&amp;state=iric5OQ0sS1mPitaa3mxJE61AVKS1Y9siPMmVFsWPIWEtrEgMmapww,,&amp;data=eEwyM2lDYU9Gd1VROE1ZMXhZYkJTVUtyTy1iRkhkTlVOY1ItNEhNVnVSM2hsc2M3OFJMV0w0NFJpTjdQQVFmSGtrdVlaZjJJZTFzUnJMdVhoZmluNHp0SWx1VnFITm94TC0tUHlTbzlwV2UxcDdDeVMySkNTWWlzcFpJQmpodC1ZbTRPUDZyWEtvSnViRWpNazdWMThGbm9fR0NuX3NaZEFFNF9fTlZxZHVQdW9zQmpZOU1veTZBUF84a0FJWXdwUksxdndfVW44Vkks&amp;sign=a68e07d8ed80266b2ace273757d554ea&amp;keyno=IMGS_0&amp;b64e=2&amp;l10n=ru" TargetMode="External"/><Relationship Id="rId12" Type="http://schemas.openxmlformats.org/officeDocument/2006/relationships/hyperlink" Target="http://falklor.cultur.by/?page_id=227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yandex.by/clck/jsredir?from=yandex.by;images/search;images;;&amp;text=&amp;etext=9003.0kIkuNWyFg9YgVu71gVj17rNt1sbs8PTVEL1PV3aeUQgsQVbMAvHfl33DYwWIkQu-xM2226rZzxBz_KBAY5yYA.8318b8a7be62aabc13b82ff1548c552f2c4ff328&amp;uuid=&amp;state=iric5OQ0sS1mPitaa3mxJE61AVKS1Y9siPMmVFsWPIWEtrEgMmapww,,&amp;data=eEwyM2lDYU9Gd1VROE1ZMXhZYkJTZnV2YV9mS3NobjJuV0JIc3QyZW5qRG9uWVFrSXBZZ05Od1cwNjVSUGFfWVBvUTJDQTBDVGttZGJXRlFuSjVmN2QtdkxSSFQ0M3AyeWU4TVptcnRvYVBMTlA2V3Bna1BVQU91OXhnUHhCVzBVTWZXQkRDQ25CcUI5Q3REaVlFR0JDTzBzVDZXZnlaV1lraFBfVTlLcEo0LA,,&amp;sign=7ef37466ab3317bc0047bf97e49b3c08&amp;keyno=IMGS_0&amp;b64e=2&amp;l10n=ru" TargetMode="External"/><Relationship Id="rId11" Type="http://schemas.openxmlformats.org/officeDocument/2006/relationships/hyperlink" Target="http://yandex.by/clck/jsredir?from=yandex.by;images/search;images;;&amp;text=&amp;etext=9003.cRDcPr_DEQVzGXX0-qkzCOVFpIZVm-n6HTlcYxo4cOuHYfccnXvoafAwHVcJFEFp.0600808456d589b45d18af12e38834acffe6dd84&amp;uuid=&amp;state=iric5OQ0sS1mPitaa3mxJE61AVKS1Y9siPMmVFsWPIWEtrEgMmapww,,&amp;data=eEwyM2lDYU9Gd1VROE1ZMXhZYkJTV1BmN1I3WUhYbU9HbUYtd0g5ZUVNX3VKcjk5Nkt5ZVhOek84dWJEU0lKWFNHQ19CdzdKMk9DYTZSVUVhRFZoWVVRbGhHbDdES2xlWFJsR05ybW9yb2dZdGVEUFlHWTVpNG5LVlVFR0I4MWQ4OWxLaGNSeUhsVTFDRjlSb2FaZTdWZ19GcnIwbjBZc2d5aWtneWNuc2cwLA,,&amp;sign=2c08cefb314693ca3fb9519697c27c16&amp;keyno=IMGS_0&amp;b64e=2&amp;l10n=ru" TargetMode="External"/><Relationship Id="rId5" Type="http://schemas.openxmlformats.org/officeDocument/2006/relationships/hyperlink" Target="https://sadkommunar.schools.by/news/306647" TargetMode="External"/><Relationship Id="rId10" Type="http://schemas.openxmlformats.org/officeDocument/2006/relationships/hyperlink" Target="http://belnumizmat.com/?page_id=9" TargetMode="External"/><Relationship Id="rId4" Type="http://schemas.openxmlformats.org/officeDocument/2006/relationships/hyperlink" Target="http://yandex.by/clck/jsredir?from=yandex.by;images/search;images;;&amp;text=&amp;etext=9004.ruPRmYuA9Of_7zZKImz53-yWVTLTmCeTS6_TzneTewTL8sE_vYfB8Wl0qvsoT8B7JEKAYO9Wb_aoiF_jicS5fWYCGV_oQnPbgdSQ6_fBatlo-aZ-nNlXBoHXRrJi7Mk0.83ed0ee6d392e01abba8e960058a13d28a1ed85c&amp;uuid=&amp;state=iric5OQ0sS1mPitaa3mxJE61AVKS1Y9siPMmVFsWPIWEtrEgMmapww,,&amp;data=eEwyM2lDYU9Gd1VROE1ZMXhZYkJTV3YwV2I2UTlBVDNZZnpBUDVETVV3TndwQ2VCcXhoaXYwaVF4RHBYNkFtM0RQSXZqS250Ry1ESFVOb29ieW1YNFlZUVJ5Z2kyQTl5eGF6QWlYMk5nTTZLdnBtajRwajYxOVd0VjJ1eXFKZ3NuYl9INUdlWXNuSSw,&amp;sign=4f9d225e94c13b9e792f44759dc3cee8&amp;keyno=IMGS_0&amp;b64e=2&amp;l10n=ru" TargetMode="External"/><Relationship Id="rId9" Type="http://schemas.openxmlformats.org/officeDocument/2006/relationships/hyperlink" Target="http://yandex.by/clck/jsredir?from=yandex.by;images/search;images;;&amp;text=&amp;etext=9003.-I9kqh5p1QnfhpDSNeoZE5vifkrXySYrf9i1De5LXMA0Q1FMkMYNnyaODcJ8zXDLktOtVdUCH6i-bKB62rVTfw.89058e206b8e0caf5ffc07adb0acf09a618114a3&amp;uuid=&amp;state=iric5OQ0sS1mPitaa3mxJE61AVKS1Y9siPMmVFsWPIWEtrEgMmapww,,&amp;data=eEwyM2lDYU9Gd1VROE1ZMXhZYkJTVXcxM3JNWlIzdUlZRXM3ZmxydmtaR1BrNVhpc0g3bDdaZnlTWUtPT3l0aERvRFhYVjdYV21OTERHYUpYZzhsX1dxcGxqcGh6OV9ETUVKYTlKT0hLSGNWWmsxbnotSjZkdXhsOFJmb3dfQ0sxMk5qT3BiTW1Xayw,&amp;sign=cc0f128fd54051443a83dc98a5e7bd59&amp;keyno=IMGS_0&amp;b64e=2&amp;l10n=ru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gif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87854"/>
            <a:ext cx="6947646" cy="5270146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168244" y="1181409"/>
            <a:ext cx="6485929" cy="2347488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5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be-BY" sz="6000" b="1" dirty="0">
                <a:solidFill>
                  <a:srgbClr val="A53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6000" b="1" dirty="0" err="1">
                <a:solidFill>
                  <a:srgbClr val="A53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Восеньск</a:t>
            </a:r>
            <a:r>
              <a:rPr lang="en-US" sz="6000" b="1" dirty="0" err="1">
                <a:solidFill>
                  <a:srgbClr val="A53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6000" b="1" dirty="0">
                <a:solidFill>
                  <a:srgbClr val="A53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</a:t>
            </a:r>
            <a:r>
              <a:rPr lang="ru-RU" sz="6000" b="1" dirty="0" err="1">
                <a:solidFill>
                  <a:srgbClr val="A53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народныя</a:t>
            </a:r>
            <a:r>
              <a:rPr lang="ru-RU" sz="6000" b="1" dirty="0">
                <a:solidFill>
                  <a:srgbClr val="A53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святы</a:t>
            </a:r>
            <a:r>
              <a:rPr lang="be-BY" sz="6000" b="1" dirty="0">
                <a:solidFill>
                  <a:srgbClr val="A5301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6000" dirty="0">
              <a:solidFill>
                <a:srgbClr val="A5301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82952" y="3669954"/>
            <a:ext cx="35396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Тэматычныя</a:t>
            </a:r>
          </a:p>
          <a:p>
            <a:r>
              <a:rPr lang="be-BY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заняткі</a:t>
            </a:r>
            <a:endParaRPr lang="ru-RU" sz="3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745838" y="596634"/>
            <a:ext cx="13484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Объект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1287" y="271387"/>
            <a:ext cx="929777" cy="2226489"/>
          </a:xfrm>
          <a:prstGeom prst="rect">
            <a:avLst/>
          </a:prstGeom>
        </p:spPr>
      </p:pic>
      <p:sp>
        <p:nvSpPr>
          <p:cNvPr id="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6554642" y="5629837"/>
            <a:ext cx="5467029" cy="1111624"/>
          </a:xfrm>
        </p:spPr>
        <p:txBody>
          <a:bodyPr/>
          <a:lstStyle/>
          <a:p>
            <a:pPr algn="l"/>
            <a:r>
              <a:rPr lang="be-BY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Распрацавал</a:t>
            </a:r>
            <a:r>
              <a:rPr lang="be-BY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be-BY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Мурашка Н.У., </a:t>
            </a:r>
            <a:r>
              <a:rPr lang="be-BY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аспірант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БДПУ </a:t>
            </a:r>
            <a:r>
              <a:rPr 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мя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М. Танка,</a:t>
            </a:r>
          </a:p>
          <a:p>
            <a:r>
              <a:rPr lang="be-BY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настаўнік пачатковых класаў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32688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8696651">
            <a:off x="314014" y="5089168"/>
            <a:ext cx="865658" cy="2072946"/>
          </a:xfrm>
          <a:prstGeom prst="rect">
            <a:avLst/>
          </a:prstGeom>
        </p:spPr>
      </p:pic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102455" y="6453718"/>
            <a:ext cx="542697" cy="279400"/>
          </a:xfrm>
        </p:spPr>
        <p:txBody>
          <a:bodyPr/>
          <a:lstStyle/>
          <a:p>
            <a:fld id="{5D84065D-F351-4B03-BD91-D8A6B8D4B362}" type="slidenum">
              <a:rPr lang="en-US" sz="1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fld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Заголовок 1"/>
          <p:cNvSpPr>
            <a:spLocks noGrp="1"/>
          </p:cNvSpPr>
          <p:nvPr>
            <p:ph type="title"/>
          </p:nvPr>
        </p:nvSpPr>
        <p:spPr>
          <a:xfrm>
            <a:off x="2661781" y="1235216"/>
            <a:ext cx="7823199" cy="881365"/>
          </a:xfrm>
        </p:spPr>
        <p:txBody>
          <a:bodyPr>
            <a:normAutofit fontScale="90000"/>
          </a:bodyPr>
          <a:lstStyle/>
          <a:p>
            <a:r>
              <a:rPr lang="ru-RU" sz="6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Адкажыце</a:t>
            </a:r>
            <a:r>
              <a:rPr lang="ru-RU" sz="6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6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пытанн</a:t>
            </a:r>
            <a:r>
              <a:rPr lang="en-US" sz="6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6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8" name="Объект 2"/>
          <p:cNvSpPr>
            <a:spLocks noGrp="1"/>
          </p:cNvSpPr>
          <p:nvPr>
            <p:ph idx="1"/>
          </p:nvPr>
        </p:nvSpPr>
        <p:spPr>
          <a:xfrm>
            <a:off x="1451046" y="2983842"/>
            <a:ext cx="9721227" cy="224258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be-BY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Пра якiя восеньскiя народныя святы вы даведал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r>
              <a:rPr lang="be-BY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endParaRPr lang="be-BY" sz="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be-BY" sz="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be-BY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Якiя святы вас зацiкавiлi i чаму?</a:t>
            </a:r>
          </a:p>
          <a:p>
            <a:pPr marL="0" indent="0">
              <a:buNone/>
            </a:pPr>
            <a:endParaRPr lang="be-BY" sz="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be-BY" sz="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1046" y="1003721"/>
            <a:ext cx="1112860" cy="1112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024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8696651">
            <a:off x="314014" y="5089168"/>
            <a:ext cx="865658" cy="2072946"/>
          </a:xfrm>
          <a:prstGeom prst="rect">
            <a:avLst/>
          </a:prstGeom>
        </p:spPr>
      </p:pic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102455" y="6453718"/>
            <a:ext cx="542697" cy="279400"/>
          </a:xfrm>
        </p:spPr>
        <p:txBody>
          <a:bodyPr/>
          <a:lstStyle/>
          <a:p>
            <a:fld id="{5D84065D-F351-4B03-BD91-D8A6B8D4B362}" type="slidenum">
              <a:rPr lang="en-US" sz="1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fld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Объект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6979" y="745449"/>
            <a:ext cx="2373579" cy="1379524"/>
          </a:xfrm>
          <a:prstGeom prst="rect">
            <a:avLst/>
          </a:prstGeom>
        </p:spPr>
      </p:pic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3819098" y="1104576"/>
            <a:ext cx="6951663" cy="1019549"/>
          </a:xfrm>
        </p:spPr>
        <p:txBody>
          <a:bodyPr>
            <a:normAutofit/>
          </a:bodyPr>
          <a:lstStyle/>
          <a:p>
            <a:r>
              <a:rPr lang="ru-RU" sz="6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Праца</a:t>
            </a:r>
            <a:r>
              <a:rPr lang="ru-RU" sz="6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e-BY" sz="6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ў</a:t>
            </a:r>
            <a:r>
              <a:rPr lang="ru-RU" sz="6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групах</a:t>
            </a:r>
            <a:endParaRPr lang="ru-RU" sz="6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1336979" y="2606700"/>
            <a:ext cx="3350162" cy="68448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Заданне</a:t>
            </a:r>
            <a:r>
              <a:rPr lang="ru-RU" sz="4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523768" y="3291183"/>
            <a:ext cx="776634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 fontAlgn="base">
              <a:lnSpc>
                <a:spcPct val="150000"/>
              </a:lnSpc>
              <a:spcAft>
                <a:spcPts val="0"/>
              </a:spcAft>
            </a:pPr>
            <a:r>
              <a:rPr lang="be-BY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Падрыхтуйце апавяданне  па наступнай схеме: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be-BY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 называецца свята;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</a:t>
            </a:r>
            <a:r>
              <a:rPr lang="be-BY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be-BY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яго </a:t>
            </a:r>
            <a:r>
              <a:rPr lang="ru-RU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адзнача</a:t>
            </a:r>
            <a:r>
              <a:rPr lang="be-BY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лi;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be-BY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чым свята адрознiваецца ад iншых.</a:t>
            </a:r>
            <a:endParaRPr lang="ru-RU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1659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8696651">
            <a:off x="314014" y="5089168"/>
            <a:ext cx="865658" cy="2072946"/>
          </a:xfrm>
          <a:prstGeom prst="rect">
            <a:avLst/>
          </a:prstGeom>
        </p:spPr>
      </p:pic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102455" y="6453718"/>
            <a:ext cx="542697" cy="279400"/>
          </a:xfrm>
        </p:spPr>
        <p:txBody>
          <a:bodyPr/>
          <a:lstStyle/>
          <a:p>
            <a:fld id="{5D84065D-F351-4B03-BD91-D8A6B8D4B362}" type="slidenum">
              <a:rPr lang="en-US" sz="1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fld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30270" y="1262697"/>
            <a:ext cx="28193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Багач</a:t>
            </a:r>
            <a:endParaRPr lang="ru-RU" sz="60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634938" y="2542244"/>
            <a:ext cx="8959632" cy="3323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Свята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называецца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Багач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Яго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адзначал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21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верасня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be-BY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Гэта  свята  заканчэння  збору  ўраджаю.  У  народзе </a:t>
            </a:r>
          </a:p>
          <a:p>
            <a:pPr>
              <a:lnSpc>
                <a:spcPct val="150000"/>
              </a:lnSpc>
            </a:pPr>
            <a:r>
              <a:rPr lang="be-BY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«Багачом»  называл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e-BY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лубку  жыта  са свечкай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be-BY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Багач </a:t>
            </a:r>
          </a:p>
          <a:p>
            <a:pPr>
              <a:lnSpc>
                <a:spcPct val="150000"/>
              </a:lnSpc>
            </a:pPr>
            <a:r>
              <a:rPr lang="be-BY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забяспечваў сям’i дабрабыт i шчасце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2332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8696651">
            <a:off x="314014" y="5089168"/>
            <a:ext cx="865658" cy="2072946"/>
          </a:xfrm>
          <a:prstGeom prst="rect">
            <a:avLst/>
          </a:prstGeom>
        </p:spPr>
      </p:pic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102455" y="6453718"/>
            <a:ext cx="542697" cy="279400"/>
          </a:xfrm>
        </p:spPr>
        <p:txBody>
          <a:bodyPr/>
          <a:lstStyle/>
          <a:p>
            <a:fld id="{5D84065D-F351-4B03-BD91-D8A6B8D4B362}" type="slidenum">
              <a:rPr lang="en-US" sz="1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fld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82124" y="1262697"/>
            <a:ext cx="41350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Узв</a:t>
            </a:r>
            <a:r>
              <a:rPr lang="en-US" sz="60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ru-RU" sz="60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жанне</a:t>
            </a:r>
            <a:endParaRPr lang="ru-RU" sz="60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91429" y="2412830"/>
            <a:ext cx="9003299" cy="35548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Свята 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называецца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Узв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жанне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Яго 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адзначал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верасня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be-BY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 народзе   яно   ўспрымалася   як   паварот </a:t>
            </a:r>
          </a:p>
          <a:p>
            <a:pPr>
              <a:lnSpc>
                <a:spcPct val="150000"/>
              </a:lnSpc>
            </a:pPr>
            <a:r>
              <a:rPr lang="be-BY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прыроды  на  зiму.  У   гэты  дзень 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птушк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пачынал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рацца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be-BY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ў  вырай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be-BY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В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ужы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звязвал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be-BY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ў  клубк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be-BY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каб </a:t>
            </a:r>
          </a:p>
          <a:p>
            <a:pPr>
              <a:lnSpc>
                <a:spcPct val="150000"/>
              </a:lnSpc>
            </a:pPr>
            <a:r>
              <a:rPr lang="be-BY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схавацца ў норы на зiму.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62348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8696651">
            <a:off x="314014" y="5089168"/>
            <a:ext cx="865658" cy="2072946"/>
          </a:xfrm>
          <a:prstGeom prst="rect">
            <a:avLst/>
          </a:prstGeom>
        </p:spPr>
      </p:pic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102455" y="6453718"/>
            <a:ext cx="542697" cy="279400"/>
          </a:xfrm>
        </p:spPr>
        <p:txBody>
          <a:bodyPr/>
          <a:lstStyle/>
          <a:p>
            <a:fld id="{5D84065D-F351-4B03-BD91-D8A6B8D4B362}" type="slidenum">
              <a:rPr lang="en-US" sz="1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fld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58641" y="1262697"/>
            <a:ext cx="324481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Пакровы</a:t>
            </a:r>
            <a:endParaRPr lang="ru-RU" sz="60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642918" y="2475584"/>
            <a:ext cx="9459537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Свята  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называецца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Пакровы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  Яго  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адзначал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14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кастрычн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ка. </a:t>
            </a:r>
            <a:r>
              <a:rPr lang="be-BY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Яно было мяжой  памiж  восенню i з</a:t>
            </a:r>
            <a:r>
              <a:rPr lang="de-DE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be-BY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мой. 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Гэта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бы</a:t>
            </a:r>
            <a:r>
              <a:rPr lang="be-BY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ў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e-BY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апошнi дзень збору пладоў i грыбоў. У гэты дзень людзi  прасiлi  заступнiцтва  i  дапамогi  ў  Мац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Божай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be-BY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61424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8696651">
            <a:off x="314014" y="5089168"/>
            <a:ext cx="865658" cy="2072946"/>
          </a:xfrm>
          <a:prstGeom prst="rect">
            <a:avLst/>
          </a:prstGeom>
        </p:spPr>
      </p:pic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102455" y="6453718"/>
            <a:ext cx="542697" cy="279400"/>
          </a:xfrm>
        </p:spPr>
        <p:txBody>
          <a:bodyPr/>
          <a:lstStyle/>
          <a:p>
            <a:fld id="{5D84065D-F351-4B03-BD91-D8A6B8D4B362}" type="slidenum">
              <a:rPr lang="en-US" sz="1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fld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50797" y="1262697"/>
            <a:ext cx="25455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Дзяды</a:t>
            </a:r>
            <a:endParaRPr lang="ru-RU" sz="60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57805" y="2385937"/>
            <a:ext cx="10044650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Свята  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называецца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Дзяды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Яго   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адзначал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у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пачатку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стапада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be-BY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 гэты дзень беларусы памiнал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be-BY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продкаў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be-BY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У хатах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e-BY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накрывал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e-BY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святочны стол i ст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be-BY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be-BY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«дзедаўскi» посуд.  Продкаў  трэба  было  добра пачаставаць, каб тыя не наслалi няшчасцi. </a:t>
            </a:r>
          </a:p>
        </p:txBody>
      </p:sp>
    </p:spTree>
    <p:extLst>
      <p:ext uri="{BB962C8B-B14F-4D97-AF65-F5344CB8AC3E}">
        <p14:creationId xmlns:p14="http://schemas.microsoft.com/office/powerpoint/2010/main" val="29247197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8696651">
            <a:off x="314014" y="5089168"/>
            <a:ext cx="865658" cy="2072946"/>
          </a:xfrm>
          <a:prstGeom prst="rect">
            <a:avLst/>
          </a:prstGeom>
        </p:spPr>
      </p:pic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102455" y="6453718"/>
            <a:ext cx="542697" cy="279400"/>
          </a:xfrm>
        </p:spPr>
        <p:txBody>
          <a:bodyPr/>
          <a:lstStyle/>
          <a:p>
            <a:fld id="{5D84065D-F351-4B03-BD91-D8A6B8D4B362}" type="slidenum">
              <a:rPr lang="en-US" sz="1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fld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бъект 2"/>
          <p:cNvSpPr>
            <a:spLocks noGrp="1"/>
          </p:cNvSpPr>
          <p:nvPr>
            <p:ph idx="1"/>
          </p:nvPr>
        </p:nvSpPr>
        <p:spPr>
          <a:xfrm>
            <a:off x="831355" y="3416216"/>
            <a:ext cx="6143187" cy="1568097"/>
          </a:xfrm>
        </p:spPr>
        <p:txBody>
          <a:bodyPr>
            <a:normAutofit/>
          </a:bodyPr>
          <a:lstStyle/>
          <a:p>
            <a:pPr lvl="1" algn="just">
              <a:buFont typeface="Wingdings" panose="05000000000000000000" pitchFamily="2" charset="2"/>
              <a:buChar char="§"/>
            </a:pPr>
            <a:r>
              <a:rPr lang="be-BY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 якiя народныя святы мы сёння велi размову?</a:t>
            </a:r>
            <a:endParaRPr lang="be-BY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14015" y="2666974"/>
            <a:ext cx="4159788" cy="3119841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5" name="Заголовок 1"/>
          <p:cNvSpPr txBox="1">
            <a:spLocks/>
          </p:cNvSpPr>
          <p:nvPr/>
        </p:nvSpPr>
        <p:spPr>
          <a:xfrm>
            <a:off x="2093260" y="1008095"/>
            <a:ext cx="8911687" cy="106479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e-BY" sz="6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Падвядзенне вынiкаў</a:t>
            </a:r>
            <a:endParaRPr lang="ru-RU" sz="6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8833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8696651">
            <a:off x="314014" y="5089168"/>
            <a:ext cx="865658" cy="2072946"/>
          </a:xfrm>
          <a:prstGeom prst="rect">
            <a:avLst/>
          </a:prstGeom>
        </p:spPr>
      </p:pic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102455" y="6453718"/>
            <a:ext cx="542697" cy="279400"/>
          </a:xfrm>
        </p:spPr>
        <p:txBody>
          <a:bodyPr/>
          <a:lstStyle/>
          <a:p>
            <a:fld id="{5D84065D-F351-4B03-BD91-D8A6B8D4B362}" type="slidenum">
              <a:rPr lang="en-US" sz="1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fld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1727355" y="788894"/>
            <a:ext cx="8911687" cy="15784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6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Дзякую</a:t>
            </a:r>
            <a:r>
              <a:rPr lang="ru-RU" sz="6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6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актыўны</a:t>
            </a:r>
            <a:r>
              <a:rPr lang="ru-RU" sz="6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ўдзел</a:t>
            </a:r>
            <a:r>
              <a:rPr lang="ru-RU" sz="6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6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ru-RU" sz="6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сумесную</a:t>
            </a:r>
            <a:r>
              <a:rPr lang="ru-RU" sz="6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працу</a:t>
            </a:r>
            <a:r>
              <a:rPr lang="ru-RU" sz="6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7" name="Объект 2"/>
          <p:cNvSpPr txBox="1">
            <a:spLocks/>
          </p:cNvSpPr>
          <p:nvPr/>
        </p:nvSpPr>
        <p:spPr>
          <a:xfrm>
            <a:off x="6656941" y="5113738"/>
            <a:ext cx="4678939" cy="704826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Calibri" panose="020F0502020204030204" pitchFamily="34" charset="0"/>
              <a:buNone/>
            </a:pPr>
            <a:r>
              <a:rPr lang="ru-RU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Да новых </a:t>
            </a:r>
            <a:r>
              <a:rPr lang="ru-RU" sz="40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сустрэч</a:t>
            </a:r>
            <a:r>
              <a:rPr lang="ru-RU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97525" y="2433530"/>
            <a:ext cx="3385628" cy="2347457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16424" y="2734236"/>
            <a:ext cx="4007223" cy="2966487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15617190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8696651">
            <a:off x="314014" y="5089168"/>
            <a:ext cx="865658" cy="2072946"/>
          </a:xfrm>
          <a:prstGeom prst="rect">
            <a:avLst/>
          </a:prstGeom>
        </p:spPr>
      </p:pic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102455" y="6453718"/>
            <a:ext cx="542697" cy="279400"/>
          </a:xfrm>
        </p:spPr>
        <p:txBody>
          <a:bodyPr/>
          <a:lstStyle/>
          <a:p>
            <a:fld id="{5D84065D-F351-4B03-BD91-D8A6B8D4B362}" type="slidenum">
              <a:rPr lang="en-US" sz="1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fld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1727355" y="788894"/>
            <a:ext cx="8911687" cy="157846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Спіс</a:t>
            </a:r>
            <a:r>
              <a:rPr lang="ru-RU" sz="3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выкарыстаных</a:t>
            </a:r>
            <a:r>
              <a:rPr lang="ru-RU" sz="36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крыніц</a:t>
            </a:r>
            <a:endParaRPr lang="ru-RU" sz="36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206175" y="2836692"/>
            <a:ext cx="181492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600" b="1" dirty="0">
                <a:solidFill>
                  <a:srgbClr val="DD0000"/>
                </a:solidFill>
                <a:latin typeface="Helvetica" panose="020B0604020202020204" pitchFamily="34" charset="0"/>
                <a:hlinkClick r:id="rId4"/>
              </a:rPr>
              <a:t>talenthouse.com</a:t>
            </a:r>
            <a:endParaRPr lang="ru-RU" sz="1600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3CC07E9-6A97-433C-B799-A60F7929B576}"/>
              </a:ext>
            </a:extLst>
          </p:cNvPr>
          <p:cNvSpPr/>
          <p:nvPr/>
        </p:nvSpPr>
        <p:spPr>
          <a:xfrm>
            <a:off x="4936203" y="2836692"/>
            <a:ext cx="270285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600" b="1" dirty="0">
                <a:solidFill>
                  <a:srgbClr val="DD0000"/>
                </a:solidFill>
                <a:latin typeface="Helvetica" panose="020B0604020202020204" pitchFamily="34" charset="0"/>
                <a:hlinkClick r:id="rId5"/>
              </a:rPr>
              <a:t>sadkommunar.schools.by</a:t>
            </a:r>
            <a:endParaRPr lang="ru-RU" sz="1600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5BD2340-2492-427A-A31A-4C0EF0B11724}"/>
              </a:ext>
            </a:extLst>
          </p:cNvPr>
          <p:cNvSpPr/>
          <p:nvPr/>
        </p:nvSpPr>
        <p:spPr>
          <a:xfrm>
            <a:off x="8629907" y="2836692"/>
            <a:ext cx="117852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600" b="1" dirty="0">
                <a:solidFill>
                  <a:srgbClr val="DD0000"/>
                </a:solidFill>
                <a:latin typeface="Helvetica" panose="020B0604020202020204" pitchFamily="34" charset="0"/>
                <a:hlinkClick r:id="rId6"/>
              </a:rPr>
              <a:t>pro-life.by</a:t>
            </a:r>
            <a:endParaRPr lang="ru-RU" sz="1600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6651989-E706-46A5-9D7F-A6EA2315F5D1}"/>
              </a:ext>
            </a:extLst>
          </p:cNvPr>
          <p:cNvSpPr/>
          <p:nvPr/>
        </p:nvSpPr>
        <p:spPr>
          <a:xfrm>
            <a:off x="2206175" y="3321278"/>
            <a:ext cx="126829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600" b="1" dirty="0">
                <a:solidFill>
                  <a:srgbClr val="DD0000"/>
                </a:solidFill>
                <a:latin typeface="Helvetica" panose="020B0604020202020204" pitchFamily="34" charset="0"/>
                <a:hlinkClick r:id="rId7"/>
              </a:rPr>
              <a:t>infourok.ru</a:t>
            </a:r>
            <a:endParaRPr lang="ru-RU" sz="1600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1F2A6A14-4ADE-4124-B4A8-430359A3DD4A}"/>
              </a:ext>
            </a:extLst>
          </p:cNvPr>
          <p:cNvSpPr/>
          <p:nvPr/>
        </p:nvSpPr>
        <p:spPr>
          <a:xfrm>
            <a:off x="4936203" y="3306027"/>
            <a:ext cx="149592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600" b="1" dirty="0">
                <a:solidFill>
                  <a:srgbClr val="DD0000"/>
                </a:solidFill>
                <a:latin typeface="Helvetica" panose="020B0604020202020204" pitchFamily="34" charset="0"/>
                <a:hlinkClick r:id="rId8"/>
              </a:rPr>
              <a:t>vsyamagik.ru</a:t>
            </a:r>
            <a:endParaRPr lang="ru-RU" sz="1600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320C413-FD84-48FD-80C1-AA7F9A40ABD3}"/>
              </a:ext>
            </a:extLst>
          </p:cNvPr>
          <p:cNvSpPr/>
          <p:nvPr/>
        </p:nvSpPr>
        <p:spPr>
          <a:xfrm>
            <a:off x="8629907" y="3259860"/>
            <a:ext cx="131478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600" b="1" dirty="0">
                <a:solidFill>
                  <a:srgbClr val="DD0000"/>
                </a:solidFill>
                <a:latin typeface="Helvetica" panose="020B0604020202020204" pitchFamily="34" charset="0"/>
                <a:hlinkClick r:id="rId9"/>
              </a:rPr>
              <a:t>pinterest.ru</a:t>
            </a:r>
            <a:endParaRPr lang="ru-RU" sz="1600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43657E03-D190-44B6-8040-078445E775FC}"/>
              </a:ext>
            </a:extLst>
          </p:cNvPr>
          <p:cNvSpPr/>
          <p:nvPr/>
        </p:nvSpPr>
        <p:spPr>
          <a:xfrm>
            <a:off x="2206175" y="3805864"/>
            <a:ext cx="191911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600" b="1" dirty="0">
                <a:solidFill>
                  <a:srgbClr val="006000"/>
                </a:solidFill>
                <a:latin typeface="Helvetica" panose="020B0604020202020204" pitchFamily="34" charset="0"/>
                <a:hlinkClick r:id="rId10"/>
              </a:rPr>
              <a:t>belnumizmat.com</a:t>
            </a:r>
            <a:endParaRPr lang="ru-RU" sz="1600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EC2D3399-BB8D-4ADF-83A8-76A1776AFB41}"/>
              </a:ext>
            </a:extLst>
          </p:cNvPr>
          <p:cNvSpPr/>
          <p:nvPr/>
        </p:nvSpPr>
        <p:spPr>
          <a:xfrm>
            <a:off x="4936203" y="3805864"/>
            <a:ext cx="118410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600" b="1" dirty="0">
                <a:solidFill>
                  <a:srgbClr val="DD0000"/>
                </a:solidFill>
                <a:latin typeface="Helvetica" panose="020B0604020202020204" pitchFamily="34" charset="0"/>
                <a:hlinkClick r:id="rId11"/>
              </a:rPr>
              <a:t>holiday.by</a:t>
            </a:r>
            <a:endParaRPr lang="ru-RU" sz="1600" dirty="0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99770BEE-35CB-476C-9A3C-66A5FC1AA4C2}"/>
              </a:ext>
            </a:extLst>
          </p:cNvPr>
          <p:cNvSpPr/>
          <p:nvPr/>
        </p:nvSpPr>
        <p:spPr>
          <a:xfrm>
            <a:off x="8629907" y="3774834"/>
            <a:ext cx="154914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600" b="1" dirty="0">
                <a:hlinkClick r:id="rId12"/>
              </a:rPr>
              <a:t>falklor.cultur.by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95158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8696651">
            <a:off x="314014" y="5089168"/>
            <a:ext cx="865658" cy="2072946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909282" y="968904"/>
            <a:ext cx="10619329" cy="128089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be-BY" sz="4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Мэта </a:t>
            </a:r>
            <a:r>
              <a:rPr lang="be-BY" sz="4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be-BY" sz="4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e-BY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пазнаёмiцца з восеньск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народным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US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святам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бъект 2"/>
          <p:cNvSpPr>
            <a:spLocks noGrp="1"/>
          </p:cNvSpPr>
          <p:nvPr>
            <p:ph idx="1"/>
          </p:nvPr>
        </p:nvSpPr>
        <p:spPr>
          <a:xfrm>
            <a:off x="3652196" y="2781957"/>
            <a:ext cx="7087521" cy="2753092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даведацца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be-BY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e-BY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святы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адзначал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восенню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Беларус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be-BY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lvl="0" indent="0">
              <a:buNone/>
            </a:pPr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вызначыць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кал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святкавал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be-BY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lvl="0" indent="0">
              <a:buNone/>
            </a:pPr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e-BY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пазнаём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цца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</a:t>
            </a:r>
            <a:r>
              <a:rPr lang="be-BY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асабл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васцям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09282" y="2582569"/>
            <a:ext cx="20685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Задачы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1716" y="3501238"/>
            <a:ext cx="1451997" cy="2033811"/>
          </a:xfrm>
          <a:prstGeom prst="rect">
            <a:avLst/>
          </a:prstGeom>
        </p:spPr>
      </p:pic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102455" y="6453718"/>
            <a:ext cx="542697" cy="279400"/>
          </a:xfrm>
        </p:spPr>
        <p:txBody>
          <a:bodyPr/>
          <a:lstStyle/>
          <a:p>
            <a:fld id="{5D84065D-F351-4B03-BD91-D8A6B8D4B362}" type="slidenum">
              <a:rPr lang="en-US" sz="1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fld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900781" y="968904"/>
            <a:ext cx="10619329" cy="128089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/>
            <a:r>
              <a:rPr lang="be-BY" sz="4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Мэта </a:t>
            </a:r>
            <a:r>
              <a:rPr lang="be-BY" sz="4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be-BY" sz="40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e-BY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пазнаёмiцца з восеньск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народным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US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ru-RU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святам</a:t>
            </a:r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3643695" y="2781957"/>
            <a:ext cx="7087521" cy="275309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ru-RU" sz="4000">
                <a:latin typeface="Times New Roman" panose="02020603050405020304" pitchFamily="18" charset="0"/>
                <a:cs typeface="Times New Roman" panose="02020603050405020304" pitchFamily="18" charset="0"/>
              </a:rPr>
              <a:t> даведацца</a:t>
            </a:r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be-BY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e-BY" sz="4000">
                <a:latin typeface="Times New Roman" panose="02020603050405020304" pitchFamily="18" charset="0"/>
                <a:cs typeface="Times New Roman" panose="02020603050405020304" pitchFamily="18" charset="0"/>
              </a:rPr>
              <a:t>як</a:t>
            </a:r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000">
                <a:latin typeface="Times New Roman" panose="02020603050405020304" pitchFamily="18" charset="0"/>
                <a:cs typeface="Times New Roman" panose="02020603050405020304" pitchFamily="18" charset="0"/>
              </a:rPr>
              <a:t>я святы адзначал</a:t>
            </a:r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sz="4000">
                <a:latin typeface="Times New Roman" panose="02020603050405020304" pitchFamily="18" charset="0"/>
                <a:cs typeface="Times New Roman" panose="02020603050405020304" pitchFamily="18" charset="0"/>
              </a:rPr>
              <a:t>восенню на Беларус</a:t>
            </a:r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be-BY" sz="400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Font typeface="Arial"/>
              <a:buNone/>
            </a:pPr>
            <a:endParaRPr lang="ru-RU" sz="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>
                <a:latin typeface="Times New Roman" panose="02020603050405020304" pitchFamily="18" charset="0"/>
                <a:cs typeface="Times New Roman" panose="02020603050405020304" pitchFamily="18" charset="0"/>
              </a:rPr>
              <a:t> вызначыць кал</a:t>
            </a:r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i i</a:t>
            </a:r>
            <a:r>
              <a:rPr lang="ru-RU" sz="4000">
                <a:latin typeface="Times New Roman" panose="02020603050405020304" pitchFamily="18" charset="0"/>
                <a:cs typeface="Times New Roman" panose="02020603050405020304" pitchFamily="18" charset="0"/>
              </a:rPr>
              <a:t>х святкавал</a:t>
            </a:r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be-BY" sz="400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Font typeface="Arial"/>
              <a:buNone/>
            </a:pPr>
            <a:endParaRPr lang="ru-RU" sz="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e-BY" sz="4000">
                <a:latin typeface="Times New Roman" panose="02020603050405020304" pitchFamily="18" charset="0"/>
                <a:cs typeface="Times New Roman" panose="02020603050405020304" pitchFamily="18" charset="0"/>
              </a:rPr>
              <a:t>пазнаём</a:t>
            </a:r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000">
                <a:latin typeface="Times New Roman" panose="02020603050405020304" pitchFamily="18" charset="0"/>
                <a:cs typeface="Times New Roman" panose="02020603050405020304" pitchFamily="18" charset="0"/>
              </a:rPr>
              <a:t>цца з</a:t>
            </a:r>
            <a:r>
              <a:rPr lang="be-BY" sz="4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000">
                <a:latin typeface="Times New Roman" panose="02020603050405020304" pitchFamily="18" charset="0"/>
                <a:cs typeface="Times New Roman" panose="02020603050405020304" pitchFamily="18" charset="0"/>
              </a:rPr>
              <a:t>х асабл</a:t>
            </a:r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4000">
                <a:latin typeface="Times New Roman" panose="02020603050405020304" pitchFamily="18" charset="0"/>
                <a:cs typeface="Times New Roman" panose="02020603050405020304" pitchFamily="18" charset="0"/>
              </a:rPr>
              <a:t>васцям</a:t>
            </a:r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00781" y="2582569"/>
            <a:ext cx="20685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Задачы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215" y="3501238"/>
            <a:ext cx="1451997" cy="2033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345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11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8696651">
            <a:off x="314014" y="5089168"/>
            <a:ext cx="865658" cy="2072946"/>
          </a:xfrm>
          <a:prstGeom prst="rect">
            <a:avLst/>
          </a:prstGeom>
        </p:spPr>
      </p:pic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102455" y="6453718"/>
            <a:ext cx="542697" cy="279400"/>
          </a:xfrm>
        </p:spPr>
        <p:txBody>
          <a:bodyPr/>
          <a:lstStyle/>
          <a:p>
            <a:fld id="{5D84065D-F351-4B03-BD91-D8A6B8D4B362}" type="slidenum">
              <a:rPr lang="en-US" sz="1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fld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81953" y="2232212"/>
            <a:ext cx="9681882" cy="322729"/>
          </a:xfrm>
          <a:prstGeom prst="rect">
            <a:avLst/>
          </a:prstGeom>
          <a:solidFill>
            <a:srgbClr val="FCFCFC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152" y="995082"/>
            <a:ext cx="4948681" cy="494851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197717" y="1268738"/>
            <a:ext cx="332684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Багач</a:t>
            </a:r>
            <a:endParaRPr lang="ru-RU" sz="40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ru-RU" sz="40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ru-RU" sz="40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Узв</a:t>
            </a:r>
            <a:r>
              <a:rPr lang="en-US" sz="40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ru-RU" sz="40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жанне</a:t>
            </a:r>
            <a:endParaRPr lang="ru-RU" sz="40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ru-RU" sz="40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ru-RU" sz="40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Пакровы</a:t>
            </a:r>
            <a:endParaRPr lang="ru-RU" sz="40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ru-RU" sz="40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ru-RU" sz="40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Дзяды</a:t>
            </a:r>
            <a:r>
              <a:rPr lang="ru-RU" sz="40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9600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8696651">
            <a:off x="314014" y="5089168"/>
            <a:ext cx="865658" cy="2072946"/>
          </a:xfrm>
          <a:prstGeom prst="rect">
            <a:avLst/>
          </a:prstGeom>
        </p:spPr>
      </p:pic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102455" y="6453718"/>
            <a:ext cx="542697" cy="279400"/>
          </a:xfrm>
        </p:spPr>
        <p:txBody>
          <a:bodyPr/>
          <a:lstStyle/>
          <a:p>
            <a:fld id="{5D84065D-F351-4B03-BD91-D8A6B8D4B362}" type="slidenum">
              <a:rPr lang="en-US" sz="1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fld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73706" y="608273"/>
            <a:ext cx="28193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Багач</a:t>
            </a:r>
            <a:endParaRPr lang="ru-RU" sz="60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20585" y="1623936"/>
            <a:ext cx="23679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21 </a:t>
            </a:r>
            <a:r>
              <a:rPr lang="ru-RU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верасня</a:t>
            </a:r>
            <a:endParaRPr lang="ru-RU" sz="36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69510" y="3087618"/>
            <a:ext cx="4076699" cy="271779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63153" y="2809877"/>
            <a:ext cx="4539302" cy="291524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225910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8696651">
            <a:off x="314014" y="5089168"/>
            <a:ext cx="865658" cy="2072946"/>
          </a:xfrm>
          <a:prstGeom prst="rect">
            <a:avLst/>
          </a:prstGeom>
        </p:spPr>
      </p:pic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102455" y="6453718"/>
            <a:ext cx="542697" cy="279400"/>
          </a:xfrm>
        </p:spPr>
        <p:txBody>
          <a:bodyPr/>
          <a:lstStyle/>
          <a:p>
            <a:fld id="{5D84065D-F351-4B03-BD91-D8A6B8D4B362}" type="slidenum">
              <a:rPr lang="en-US" sz="1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fld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700247" y="1121793"/>
            <a:ext cx="28193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Багач</a:t>
            </a:r>
            <a:endParaRPr lang="ru-RU" sz="60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281953" y="2232212"/>
            <a:ext cx="9681882" cy="322729"/>
          </a:xfrm>
          <a:prstGeom prst="rect">
            <a:avLst/>
          </a:prstGeom>
          <a:solidFill>
            <a:srgbClr val="FCFCFC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55" r="3298"/>
          <a:stretch/>
        </p:blipFill>
        <p:spPr>
          <a:xfrm>
            <a:off x="970101" y="1268506"/>
            <a:ext cx="6959980" cy="4320987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599" y="2290239"/>
            <a:ext cx="3046088" cy="2976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2457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1281953" y="2232212"/>
            <a:ext cx="9681882" cy="322729"/>
          </a:xfrm>
          <a:prstGeom prst="rect">
            <a:avLst/>
          </a:prstGeom>
          <a:solidFill>
            <a:srgbClr val="FCFCFC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Объект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8696651">
            <a:off x="314014" y="5089168"/>
            <a:ext cx="865658" cy="2072946"/>
          </a:xfrm>
          <a:prstGeom prst="rect">
            <a:avLst/>
          </a:prstGeom>
        </p:spPr>
      </p:pic>
      <p:sp>
        <p:nvSpPr>
          <p:cNvPr id="13" name="Нижний колонтитул 12"/>
          <p:cNvSpPr>
            <a:spLocks noGrp="1"/>
          </p:cNvSpPr>
          <p:nvPr>
            <p:ph type="ftr" sz="quarter" idx="11"/>
          </p:nvPr>
        </p:nvSpPr>
        <p:spPr>
          <a:xfrm>
            <a:off x="2093260" y="6453718"/>
            <a:ext cx="7305900" cy="279400"/>
          </a:xfrm>
        </p:spPr>
        <p:txBody>
          <a:bodyPr/>
          <a:lstStyle/>
          <a:p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Тэматычная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класная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гадз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«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Восеньск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народныя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святы» Мурашка Н.У.,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Шылава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А.С.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102455" y="6453718"/>
            <a:ext cx="542697" cy="279400"/>
          </a:xfrm>
        </p:spPr>
        <p:txBody>
          <a:bodyPr/>
          <a:lstStyle/>
          <a:p>
            <a:fld id="{5D84065D-F351-4B03-BD91-D8A6B8D4B362}" type="slidenum">
              <a:rPr lang="en-US" sz="1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fld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25389" y="691487"/>
            <a:ext cx="50650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Узв</a:t>
            </a:r>
            <a:r>
              <a:rPr lang="en-US" sz="60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ru-RU" sz="60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жанне</a:t>
            </a:r>
            <a:endParaRPr lang="ru-RU" sz="60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420585" y="1623936"/>
            <a:ext cx="23679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27 </a:t>
            </a:r>
            <a:r>
              <a:rPr lang="ru-RU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верасня</a:t>
            </a:r>
            <a:endParaRPr lang="ru-RU" sz="36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6575" y="841088"/>
            <a:ext cx="3487271" cy="497683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1953" y="2115671"/>
            <a:ext cx="5503881" cy="4009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653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1281953" y="2232212"/>
            <a:ext cx="9681882" cy="322729"/>
          </a:xfrm>
          <a:prstGeom prst="rect">
            <a:avLst/>
          </a:prstGeom>
          <a:solidFill>
            <a:srgbClr val="FCFCFC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Объект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8696651">
            <a:off x="314014" y="5089168"/>
            <a:ext cx="865658" cy="2072946"/>
          </a:xfrm>
          <a:prstGeom prst="rect">
            <a:avLst/>
          </a:prstGeom>
        </p:spPr>
      </p:pic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102455" y="6453718"/>
            <a:ext cx="542697" cy="279400"/>
          </a:xfrm>
        </p:spPr>
        <p:txBody>
          <a:bodyPr/>
          <a:lstStyle/>
          <a:p>
            <a:fld id="{5D84065D-F351-4B03-BD91-D8A6B8D4B362}" type="slidenum">
              <a:rPr lang="en-US" sz="1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fld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39557" y="699483"/>
            <a:ext cx="35242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Пакровы</a:t>
            </a:r>
            <a:endParaRPr lang="ru-RU" sz="60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307926" y="1715146"/>
            <a:ext cx="31978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14 </a:t>
            </a:r>
            <a:r>
              <a:rPr lang="ru-RU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кастрычн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ru-RU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2140" y="774614"/>
            <a:ext cx="5213694" cy="510988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29"/>
          <a:stretch/>
        </p:blipFill>
        <p:spPr>
          <a:xfrm>
            <a:off x="6924120" y="2939339"/>
            <a:ext cx="2178763" cy="274305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57" t="13863" r="12935" b="9511"/>
          <a:stretch/>
        </p:blipFill>
        <p:spPr>
          <a:xfrm>
            <a:off x="8633014" y="2939339"/>
            <a:ext cx="2456327" cy="2735320"/>
          </a:xfrm>
          <a:prstGeom prst="rect">
            <a:avLst/>
          </a:prstGeom>
        </p:spPr>
      </p:pic>
      <p:cxnSp>
        <p:nvCxnSpPr>
          <p:cNvPr id="18" name="Прямая соединительная линия 17"/>
          <p:cNvCxnSpPr/>
          <p:nvPr/>
        </p:nvCxnSpPr>
        <p:spPr>
          <a:xfrm flipH="1" flipV="1">
            <a:off x="8982635" y="2563150"/>
            <a:ext cx="8965" cy="3368625"/>
          </a:xfrm>
          <a:prstGeom prst="line">
            <a:avLst/>
          </a:prstGeom>
          <a:ln w="76200">
            <a:prstDash val="dash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0510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1281953" y="2232212"/>
            <a:ext cx="9681882" cy="322729"/>
          </a:xfrm>
          <a:prstGeom prst="rect">
            <a:avLst/>
          </a:prstGeom>
          <a:solidFill>
            <a:srgbClr val="FCFCFC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Объект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8696651">
            <a:off x="314014" y="5089168"/>
            <a:ext cx="865658" cy="2072946"/>
          </a:xfrm>
          <a:prstGeom prst="rect">
            <a:avLst/>
          </a:prstGeom>
        </p:spPr>
      </p:pic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102455" y="6453718"/>
            <a:ext cx="542697" cy="279400"/>
          </a:xfrm>
        </p:spPr>
        <p:txBody>
          <a:bodyPr/>
          <a:lstStyle/>
          <a:p>
            <a:fld id="{5D84065D-F351-4B03-BD91-D8A6B8D4B362}" type="slidenum">
              <a:rPr lang="en-US" sz="1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fld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81953" y="1519766"/>
            <a:ext cx="31978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14 </a:t>
            </a:r>
            <a:r>
              <a:rPr lang="ru-RU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кастрычн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ru-RU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70177" y="986119"/>
            <a:ext cx="4876799" cy="487679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0" name="TextBox 9"/>
          <p:cNvSpPr txBox="1"/>
          <p:nvPr/>
        </p:nvSpPr>
        <p:spPr>
          <a:xfrm>
            <a:off x="1131289" y="3226323"/>
            <a:ext cx="39437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Дзень</a:t>
            </a:r>
            <a:r>
              <a:rPr lang="ru-RU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мац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endParaRPr lang="ru-RU" sz="6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08374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1281953" y="2232212"/>
            <a:ext cx="9681882" cy="322729"/>
          </a:xfrm>
          <a:prstGeom prst="rect">
            <a:avLst/>
          </a:prstGeom>
          <a:solidFill>
            <a:srgbClr val="FCFCFC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Объект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8696651">
            <a:off x="314014" y="5089168"/>
            <a:ext cx="865658" cy="2072946"/>
          </a:xfrm>
          <a:prstGeom prst="rect">
            <a:avLst/>
          </a:prstGeom>
        </p:spPr>
      </p:pic>
      <p:sp>
        <p:nvSpPr>
          <p:cNvPr id="14" name="Номер слайда 13"/>
          <p:cNvSpPr>
            <a:spLocks noGrp="1"/>
          </p:cNvSpPr>
          <p:nvPr>
            <p:ph type="sldNum" sz="quarter" idx="12"/>
          </p:nvPr>
        </p:nvSpPr>
        <p:spPr>
          <a:xfrm>
            <a:off x="11102455" y="6453718"/>
            <a:ext cx="542697" cy="279400"/>
          </a:xfrm>
        </p:spPr>
        <p:txBody>
          <a:bodyPr/>
          <a:lstStyle/>
          <a:p>
            <a:fld id="{5D84065D-F351-4B03-BD91-D8A6B8D4B362}" type="slidenum">
              <a:rPr lang="en-US" sz="1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fld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31816" y="672065"/>
            <a:ext cx="35242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Дзяды</a:t>
            </a:r>
            <a:endParaRPr lang="ru-RU" sz="60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43565" y="1843139"/>
            <a:ext cx="297825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Субота</a:t>
            </a:r>
            <a:r>
              <a:rPr lang="ru-RU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перад</a:t>
            </a:r>
            <a:r>
              <a:rPr lang="ru-RU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ctr"/>
            <a:r>
              <a:rPr lang="ru-RU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 л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ru-RU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стапада</a:t>
            </a:r>
            <a:endParaRPr lang="ru-RU" sz="36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41249" y="1323855"/>
            <a:ext cx="5942492" cy="404089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4900" y="3711012"/>
            <a:ext cx="2612520" cy="272863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5208" y="3124645"/>
            <a:ext cx="2752753" cy="2752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55961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5"/>
      </a:accent6>
      <a:hlink>
        <a:srgbClr val="BB7826"/>
      </a:hlink>
      <a:folHlink>
        <a:srgbClr val="CF9C5F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E4E49EB0-FB00-41F5-9359-4843D783A23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347</TotalTime>
  <Words>522</Words>
  <Application>Microsoft Office PowerPoint</Application>
  <PresentationFormat>Широкоэкранный</PresentationFormat>
  <Paragraphs>117</Paragraphs>
  <Slides>18</Slides>
  <Notes>17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6" baseType="lpstr">
      <vt:lpstr>Arial</vt:lpstr>
      <vt:lpstr>Calibri</vt:lpstr>
      <vt:lpstr>Garamond</vt:lpstr>
      <vt:lpstr>Helvetica</vt:lpstr>
      <vt:lpstr>Symbol</vt:lpstr>
      <vt:lpstr>Times New Roman</vt:lpstr>
      <vt:lpstr>Wingdings</vt:lpstr>
      <vt:lpstr>Натуральные материалы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Адкажыце на пытаннi:</vt:lpstr>
      <vt:lpstr>Праца ў групах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Мурашко Николай Петрович</dc:creator>
  <cp:lastModifiedBy>Nata</cp:lastModifiedBy>
  <cp:revision>37</cp:revision>
  <dcterms:created xsi:type="dcterms:W3CDTF">2020-08-18T16:18:50Z</dcterms:created>
  <dcterms:modified xsi:type="dcterms:W3CDTF">2024-07-17T17:52:45Z</dcterms:modified>
</cp:coreProperties>
</file>